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2" r:id="rId5"/>
  </p:sldMasterIdLst>
  <p:sldIdLst>
    <p:sldId id="256" r:id="rId6"/>
    <p:sldId id="279" r:id="rId7"/>
    <p:sldId id="287" r:id="rId8"/>
    <p:sldId id="307" r:id="rId9"/>
    <p:sldId id="302" r:id="rId10"/>
    <p:sldId id="303" r:id="rId11"/>
    <p:sldId id="304" r:id="rId12"/>
    <p:sldId id="286" r:id="rId13"/>
    <p:sldId id="283" r:id="rId14"/>
    <p:sldId id="274" r:id="rId15"/>
    <p:sldId id="308" r:id="rId16"/>
    <p:sldId id="272" r:id="rId17"/>
    <p:sldId id="292" r:id="rId18"/>
    <p:sldId id="293" r:id="rId19"/>
    <p:sldId id="291" r:id="rId20"/>
    <p:sldId id="278" r:id="rId21"/>
    <p:sldId id="275" r:id="rId22"/>
    <p:sldId id="290" r:id="rId23"/>
    <p:sldId id="267" r:id="rId24"/>
    <p:sldId id="270" r:id="rId25"/>
    <p:sldId id="269" r:id="rId26"/>
    <p:sldId id="264" r:id="rId27"/>
    <p:sldId id="276" r:id="rId28"/>
    <p:sldId id="277" r:id="rId29"/>
    <p:sldId id="262" r:id="rId30"/>
    <p:sldId id="257" r:id="rId31"/>
    <p:sldId id="280" r:id="rId32"/>
    <p:sldId id="26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DE4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330E9C-419C-6722-2221-E091CB907622}" v="7" dt="2025-09-03T14:41:22.29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45"/>
    <p:restoredTop sz="92259" autoAdjust="0"/>
  </p:normalViewPr>
  <p:slideViewPr>
    <p:cSldViewPr snapToGrid="0" snapToObjects="1">
      <p:cViewPr varScale="1">
        <p:scale>
          <a:sx n="79" d="100"/>
          <a:sy n="79" d="100"/>
        </p:scale>
        <p:origin x="821"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none"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9/3/2025</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10715992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9/3/2025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7386765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9/3/2025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8362110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7BE4E664-8D01-4745-997D-3C878649B5EF}" type="datetimeFigureOut">
              <a:rPr lang="en-GB" smtClean="0"/>
              <a:t>03/09/2025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9671E00-F5FD-445C-9307-085595505167}" type="slidenum">
              <a:rPr lang="en-GB" smtClean="0"/>
              <a:t>‹#›</a:t>
            </a:fld>
            <a:endParaRPr lang="en-GB"/>
          </a:p>
        </p:txBody>
      </p:sp>
    </p:spTree>
    <p:extLst>
      <p:ext uri="{BB962C8B-B14F-4D97-AF65-F5344CB8AC3E}">
        <p14:creationId xmlns:p14="http://schemas.microsoft.com/office/powerpoint/2010/main" val="35615611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BE4E664-8D01-4745-997D-3C878649B5EF}" type="datetimeFigureOut">
              <a:rPr lang="en-GB" smtClean="0"/>
              <a:t>03/09/2025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9671E00-F5FD-445C-9307-085595505167}" type="slidenum">
              <a:rPr lang="en-GB" smtClean="0"/>
              <a:t>‹#›</a:t>
            </a:fld>
            <a:endParaRPr lang="en-GB"/>
          </a:p>
        </p:txBody>
      </p:sp>
    </p:spTree>
    <p:extLst>
      <p:ext uri="{BB962C8B-B14F-4D97-AF65-F5344CB8AC3E}">
        <p14:creationId xmlns:p14="http://schemas.microsoft.com/office/powerpoint/2010/main" val="20963756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BE4E664-8D01-4745-997D-3C878649B5EF}" type="datetimeFigureOut">
              <a:rPr lang="en-GB" smtClean="0"/>
              <a:t>03/09/2025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9671E00-F5FD-445C-9307-085595505167}" type="slidenum">
              <a:rPr lang="en-GB" smtClean="0"/>
              <a:t>‹#›</a:t>
            </a:fld>
            <a:endParaRPr lang="en-GB"/>
          </a:p>
        </p:txBody>
      </p:sp>
    </p:spTree>
    <p:extLst>
      <p:ext uri="{BB962C8B-B14F-4D97-AF65-F5344CB8AC3E}">
        <p14:creationId xmlns:p14="http://schemas.microsoft.com/office/powerpoint/2010/main" val="25591334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7BE4E664-8D01-4745-997D-3C878649B5EF}" type="datetimeFigureOut">
              <a:rPr lang="en-GB" smtClean="0"/>
              <a:t>03/09/2025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9671E00-F5FD-445C-9307-085595505167}" type="slidenum">
              <a:rPr lang="en-GB" smtClean="0"/>
              <a:t>‹#›</a:t>
            </a:fld>
            <a:endParaRPr lang="en-GB"/>
          </a:p>
        </p:txBody>
      </p:sp>
    </p:spTree>
    <p:extLst>
      <p:ext uri="{BB962C8B-B14F-4D97-AF65-F5344CB8AC3E}">
        <p14:creationId xmlns:p14="http://schemas.microsoft.com/office/powerpoint/2010/main" val="4791374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7BE4E664-8D01-4745-997D-3C878649B5EF}" type="datetimeFigureOut">
              <a:rPr lang="en-GB" smtClean="0"/>
              <a:t>03/09/2025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9671E00-F5FD-445C-9307-085595505167}" type="slidenum">
              <a:rPr lang="en-GB" smtClean="0"/>
              <a:t>‹#›</a:t>
            </a:fld>
            <a:endParaRPr lang="en-GB"/>
          </a:p>
        </p:txBody>
      </p:sp>
    </p:spTree>
    <p:extLst>
      <p:ext uri="{BB962C8B-B14F-4D97-AF65-F5344CB8AC3E}">
        <p14:creationId xmlns:p14="http://schemas.microsoft.com/office/powerpoint/2010/main" val="31678841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7BE4E664-8D01-4745-997D-3C878649B5EF}" type="datetimeFigureOut">
              <a:rPr lang="en-GB" smtClean="0"/>
              <a:t>03/09/2025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9671E00-F5FD-445C-9307-085595505167}" type="slidenum">
              <a:rPr lang="en-GB" smtClean="0"/>
              <a:t>‹#›</a:t>
            </a:fld>
            <a:endParaRPr lang="en-GB"/>
          </a:p>
        </p:txBody>
      </p:sp>
    </p:spTree>
    <p:extLst>
      <p:ext uri="{BB962C8B-B14F-4D97-AF65-F5344CB8AC3E}">
        <p14:creationId xmlns:p14="http://schemas.microsoft.com/office/powerpoint/2010/main" val="13611902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E4E664-8D01-4745-997D-3C878649B5EF}" type="datetimeFigureOut">
              <a:rPr lang="en-GB" smtClean="0"/>
              <a:t>03/09/2025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9671E00-F5FD-445C-9307-085595505167}" type="slidenum">
              <a:rPr lang="en-GB" smtClean="0"/>
              <a:t>‹#›</a:t>
            </a:fld>
            <a:endParaRPr lang="en-GB"/>
          </a:p>
        </p:txBody>
      </p:sp>
    </p:spTree>
    <p:extLst>
      <p:ext uri="{BB962C8B-B14F-4D97-AF65-F5344CB8AC3E}">
        <p14:creationId xmlns:p14="http://schemas.microsoft.com/office/powerpoint/2010/main" val="31007454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BE4E664-8D01-4745-997D-3C878649B5EF}" type="datetimeFigureOut">
              <a:rPr lang="en-GB" smtClean="0"/>
              <a:t>03/09/2025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9671E00-F5FD-445C-9307-085595505167}" type="slidenum">
              <a:rPr lang="en-GB" smtClean="0"/>
              <a:t>‹#›</a:t>
            </a:fld>
            <a:endParaRPr lang="en-GB"/>
          </a:p>
        </p:txBody>
      </p:sp>
    </p:spTree>
    <p:extLst>
      <p:ext uri="{BB962C8B-B14F-4D97-AF65-F5344CB8AC3E}">
        <p14:creationId xmlns:p14="http://schemas.microsoft.com/office/powerpoint/2010/main" val="1964905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9/3/2025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9420068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BE4E664-8D01-4745-997D-3C878649B5EF}" type="datetimeFigureOut">
              <a:rPr lang="en-GB" smtClean="0"/>
              <a:t>03/09/2025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9671E00-F5FD-445C-9307-085595505167}" type="slidenum">
              <a:rPr lang="en-GB" smtClean="0"/>
              <a:t>‹#›</a:t>
            </a:fld>
            <a:endParaRPr lang="en-GB"/>
          </a:p>
        </p:txBody>
      </p:sp>
    </p:spTree>
    <p:extLst>
      <p:ext uri="{BB962C8B-B14F-4D97-AF65-F5344CB8AC3E}">
        <p14:creationId xmlns:p14="http://schemas.microsoft.com/office/powerpoint/2010/main" val="4485051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BE4E664-8D01-4745-997D-3C878649B5EF}" type="datetimeFigureOut">
              <a:rPr lang="en-GB" smtClean="0"/>
              <a:t>03/09/2025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9671E00-F5FD-445C-9307-085595505167}" type="slidenum">
              <a:rPr lang="en-GB" smtClean="0"/>
              <a:t>‹#›</a:t>
            </a:fld>
            <a:endParaRPr lang="en-GB"/>
          </a:p>
        </p:txBody>
      </p:sp>
    </p:spTree>
    <p:extLst>
      <p:ext uri="{BB962C8B-B14F-4D97-AF65-F5344CB8AC3E}">
        <p14:creationId xmlns:p14="http://schemas.microsoft.com/office/powerpoint/2010/main" val="39354167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BE4E664-8D01-4745-997D-3C878649B5EF}" type="datetimeFigureOut">
              <a:rPr lang="en-GB" smtClean="0"/>
              <a:t>03/09/2025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9671E00-F5FD-445C-9307-085595505167}" type="slidenum">
              <a:rPr lang="en-GB" smtClean="0"/>
              <a:t>‹#›</a:t>
            </a:fld>
            <a:endParaRPr lang="en-GB"/>
          </a:p>
        </p:txBody>
      </p:sp>
    </p:spTree>
    <p:extLst>
      <p:ext uri="{BB962C8B-B14F-4D97-AF65-F5344CB8AC3E}">
        <p14:creationId xmlns:p14="http://schemas.microsoft.com/office/powerpoint/2010/main" val="2947980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none"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9/3/2025</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3092876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9/3/2025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2185700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8A7F15D8-96D1-4781-BC50-CA8A088B2FE4}" type="datetime1">
              <a:rPr lang="en-US" smtClean="0"/>
              <a:t>9/3/2025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539219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9/3/2025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712758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9/3/2025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8614874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9/3/2025</a:t>
            </a:fld>
            <a:endParaRPr lang="en-US"/>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32687178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9/3/2025</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079530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7DE4F0"/>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9/3/2025</a:t>
            </a:fld>
            <a:endParaRPr lang="en-US"/>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334293615"/>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ftr="0" dt="0"/>
  <p:txStyles>
    <p:titleStyle>
      <a:lvl1pPr algn="l" defTabSz="914400" rtl="0" eaLnBrk="1" latinLnBrk="0" hangingPunct="1">
        <a:lnSpc>
          <a:spcPct val="90000"/>
        </a:lnSpc>
        <a:spcBef>
          <a:spcPct val="0"/>
        </a:spcBef>
        <a:buNone/>
        <a:defRPr lang="en-US" sz="4000" b="1"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3pPr>
      <a:lvl4pPr marL="100584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7DE4F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E4E664-8D01-4745-997D-3C878649B5EF}" type="datetimeFigureOut">
              <a:rPr lang="en-GB" smtClean="0"/>
              <a:t>03/09/2025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671E00-F5FD-445C-9307-085595505167}" type="slidenum">
              <a:rPr lang="en-GB" smtClean="0"/>
              <a:t>‹#›</a:t>
            </a:fld>
            <a:endParaRPr lang="en-GB"/>
          </a:p>
        </p:txBody>
      </p:sp>
    </p:spTree>
    <p:extLst>
      <p:ext uri="{BB962C8B-B14F-4D97-AF65-F5344CB8AC3E}">
        <p14:creationId xmlns:p14="http://schemas.microsoft.com/office/powerpoint/2010/main" val="280136514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www.themuddypuddleteacher.co.uk/" TargetMode="External"/><Relationship Id="rId2" Type="http://schemas.openxmlformats.org/officeDocument/2006/relationships/hyperlink" Target="http://outdoorplayandlearning.org.uk/" TargetMode="Externa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3.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DE4F0"/>
        </a:solidFill>
        <a:effectLst/>
      </p:bgPr>
    </p:bg>
    <p:spTree>
      <p:nvGrpSpPr>
        <p:cNvPr id="1" name=""/>
        <p:cNvGrpSpPr/>
        <p:nvPr/>
      </p:nvGrpSpPr>
      <p:grpSpPr>
        <a:xfrm>
          <a:off x="0" y="0"/>
          <a:ext cx="0" cy="0"/>
          <a:chOff x="0" y="0"/>
          <a:chExt cx="0" cy="0"/>
        </a:xfrm>
      </p:grpSpPr>
      <p:sp>
        <p:nvSpPr>
          <p:cNvPr id="1028" name="Rectangle 70">
            <a:extLst>
              <a:ext uri="{FF2B5EF4-FFF2-40B4-BE49-F238E27FC236}">
                <a16:creationId xmlns:a16="http://schemas.microsoft.com/office/drawing/2014/main" id="{E55B6B82-66E9-4688-845A-0A80159AA0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9" name="Rectangle 72">
            <a:extLst>
              <a:ext uri="{FF2B5EF4-FFF2-40B4-BE49-F238E27FC236}">
                <a16:creationId xmlns:a16="http://schemas.microsoft.com/office/drawing/2014/main" id="{A20985FA-A9AF-4D1A-AA92-5D98A579F3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75000"/>
              <a:lumOff val="25000"/>
            </a:schemeClr>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1030" name="Rectangle 74">
            <a:extLst>
              <a:ext uri="{FF2B5EF4-FFF2-40B4-BE49-F238E27FC236}">
                <a16:creationId xmlns:a16="http://schemas.microsoft.com/office/drawing/2014/main" id="{A1A452BB-978F-4C43-8664-63B86F3965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5261424"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1" name="Rectangle 76">
            <a:extLst>
              <a:ext uri="{FF2B5EF4-FFF2-40B4-BE49-F238E27FC236}">
                <a16:creationId xmlns:a16="http://schemas.microsoft.com/office/drawing/2014/main" id="{ADDD86A3-D1B7-46C2-BCD5-82428C1C3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38" y="643464"/>
            <a:ext cx="3969458" cy="5571072"/>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sp>
      <p:sp>
        <p:nvSpPr>
          <p:cNvPr id="1032" name="Rectangle 78">
            <a:extLst>
              <a:ext uri="{FF2B5EF4-FFF2-40B4-BE49-F238E27FC236}">
                <a16:creationId xmlns:a16="http://schemas.microsoft.com/office/drawing/2014/main" id="{9A6FBAE9-917E-4BD9-BA28-F347E09BD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9883" y="805445"/>
            <a:ext cx="3616369" cy="5244498"/>
          </a:xfrm>
          <a:prstGeom prst="rect">
            <a:avLst/>
          </a:prstGeom>
          <a:solidFill>
            <a:srgbClr val="FFFFFF"/>
          </a:solidFill>
          <a:ln w="6350" cap="sq" cmpd="sng" algn="ctr">
            <a:solidFill>
              <a:srgbClr val="404040"/>
            </a:solidFill>
            <a:prstDash val="solid"/>
            <a:miter lim="800000"/>
          </a:ln>
          <a:effectLst/>
        </p:spPr>
      </p:sp>
      <p:sp>
        <p:nvSpPr>
          <p:cNvPr id="1033" name="Rectangle 80">
            <a:extLst>
              <a:ext uri="{FF2B5EF4-FFF2-40B4-BE49-F238E27FC236}">
                <a16:creationId xmlns:a16="http://schemas.microsoft.com/office/drawing/2014/main" id="{C40C51F3-5AB0-49F8-AA14-B72F855CA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7947" y="640856"/>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034" name="Straight Connector 82">
            <a:extLst>
              <a:ext uri="{FF2B5EF4-FFF2-40B4-BE49-F238E27FC236}">
                <a16:creationId xmlns:a16="http://schemas.microsoft.com/office/drawing/2014/main" id="{17DDE795-6761-419B-AD64-BBF0FB9750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82247"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035" name="Straight Connector 84">
            <a:extLst>
              <a:ext uri="{FF2B5EF4-FFF2-40B4-BE49-F238E27FC236}">
                <a16:creationId xmlns:a16="http://schemas.microsoft.com/office/drawing/2014/main" id="{B08FEDFB-00F7-4A10-B7AD-EE9C0EC0F57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73887"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036" name="Straight Connector 86">
            <a:extLst>
              <a:ext uri="{FF2B5EF4-FFF2-40B4-BE49-F238E27FC236}">
                <a16:creationId xmlns:a16="http://schemas.microsoft.com/office/drawing/2014/main" id="{23380ECD-C29F-4B42-8180-48497DCD436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82247" y="1286150"/>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pic>
        <p:nvPicPr>
          <p:cNvPr id="1026" name="Picture 2" descr="Our Schools – Welcome to St Simon Stock in Walderslade Parish Website">
            <a:extLst>
              <a:ext uri="{FF2B5EF4-FFF2-40B4-BE49-F238E27FC236}">
                <a16:creationId xmlns:a16="http://schemas.microsoft.com/office/drawing/2014/main" id="{53887F9C-37B5-F441-9F32-A9C8C8C7E7B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95859" y="1831124"/>
            <a:ext cx="2645305" cy="3588185"/>
          </a:xfrm>
          <a:prstGeom prst="rect">
            <a:avLst/>
          </a:prstGeom>
          <a:noFill/>
          <a:extLst>
            <a:ext uri="{909E8E84-426E-40DD-AFC4-6F175D3DCCD1}">
              <a14:hiddenFill xmlns:a14="http://schemas.microsoft.com/office/drawing/2010/main">
                <a:solidFill>
                  <a:srgbClr val="FFFFFF"/>
                </a:solidFill>
              </a14:hiddenFill>
            </a:ext>
          </a:extLst>
        </p:spPr>
      </p:pic>
      <p:sp>
        <p:nvSpPr>
          <p:cNvPr id="1037" name="Rectangle 88">
            <a:extLst>
              <a:ext uri="{FF2B5EF4-FFF2-40B4-BE49-F238E27FC236}">
                <a16:creationId xmlns:a16="http://schemas.microsoft.com/office/drawing/2014/main" id="{43DDE678-1101-4B7E-8120-588BCA4AF0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6103" y="164592"/>
            <a:ext cx="6604259" cy="6540176"/>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677FF1-FA3F-1D47-9A19-5EA28BA8A877}"/>
              </a:ext>
            </a:extLst>
          </p:cNvPr>
          <p:cNvSpPr>
            <a:spLocks noGrp="1"/>
          </p:cNvSpPr>
          <p:nvPr>
            <p:ph type="ctrTitle"/>
          </p:nvPr>
        </p:nvSpPr>
        <p:spPr>
          <a:xfrm>
            <a:off x="5751706" y="296256"/>
            <a:ext cx="5814482" cy="4198074"/>
          </a:xfrm>
        </p:spPr>
        <p:txBody>
          <a:bodyPr anchor="ctr">
            <a:normAutofit/>
          </a:bodyPr>
          <a:lstStyle/>
          <a:p>
            <a:pPr>
              <a:lnSpc>
                <a:spcPct val="100000"/>
              </a:lnSpc>
            </a:pPr>
            <a:r>
              <a:rPr lang="en-US" sz="4400" b="1" dirty="0">
                <a:latin typeface="Twinkl Cursive Looped" panose="02000000000000000000" pitchFamily="2" charset="0"/>
              </a:rPr>
              <a:t>Welcome to</a:t>
            </a:r>
            <a:br>
              <a:rPr lang="en-US" sz="4400" b="1" dirty="0">
                <a:latin typeface="Twinkl Cursive Looped" panose="02000000000000000000" pitchFamily="2" charset="0"/>
              </a:rPr>
            </a:br>
            <a:r>
              <a:rPr lang="en-US" sz="4400" b="1" dirty="0">
                <a:latin typeface="Twinkl Cursive Looped" panose="02000000000000000000" pitchFamily="2" charset="0"/>
              </a:rPr>
              <a:t>St Thomas More Catholic Primary School</a:t>
            </a:r>
          </a:p>
        </p:txBody>
      </p:sp>
      <p:sp>
        <p:nvSpPr>
          <p:cNvPr id="3" name="Subtitle 2">
            <a:extLst>
              <a:ext uri="{FF2B5EF4-FFF2-40B4-BE49-F238E27FC236}">
                <a16:creationId xmlns:a16="http://schemas.microsoft.com/office/drawing/2014/main" id="{BC5F170C-829C-3A44-843E-E8F0143CBE73}"/>
              </a:ext>
            </a:extLst>
          </p:cNvPr>
          <p:cNvSpPr>
            <a:spLocks noGrp="1"/>
          </p:cNvSpPr>
          <p:nvPr>
            <p:ph type="subTitle" idx="1"/>
          </p:nvPr>
        </p:nvSpPr>
        <p:spPr>
          <a:xfrm>
            <a:off x="5599714" y="3834844"/>
            <a:ext cx="6277036" cy="1964360"/>
          </a:xfrm>
        </p:spPr>
        <p:txBody>
          <a:bodyPr vert="horz" lIns="91440" tIns="45720" rIns="91440" bIns="45720" rtlCol="0" anchor="t">
            <a:normAutofit/>
          </a:bodyPr>
          <a:lstStyle/>
          <a:p>
            <a:pPr>
              <a:spcAft>
                <a:spcPts val="600"/>
              </a:spcAft>
            </a:pPr>
            <a:r>
              <a:rPr lang="en-US" sz="2800" b="1" spc="0" dirty="0">
                <a:solidFill>
                  <a:schemeClr val="tx1">
                    <a:lumMod val="85000"/>
                    <a:lumOff val="15000"/>
                  </a:schemeClr>
                </a:solidFill>
                <a:latin typeface="Twinkl Cursive Looped" panose="02000000000000000000" pitchFamily="2" charset="0"/>
                <a:cs typeface="Calibri" panose="020F0502020204030204" pitchFamily="34" charset="0"/>
              </a:rPr>
              <a:t>Year 6 Curriculum Evening</a:t>
            </a:r>
          </a:p>
          <a:p>
            <a:pPr>
              <a:spcAft>
                <a:spcPts val="600"/>
              </a:spcAft>
            </a:pPr>
            <a:r>
              <a:rPr lang="en-US" sz="2000" spc="0" dirty="0">
                <a:solidFill>
                  <a:schemeClr val="tx1">
                    <a:lumMod val="85000"/>
                    <a:lumOff val="15000"/>
                  </a:schemeClr>
                </a:solidFill>
                <a:latin typeface="Twinkl Cursive Looped"/>
                <a:cs typeface="Calibri"/>
              </a:rPr>
              <a:t>Miss Fenech and Miss Martin – 6F</a:t>
            </a:r>
          </a:p>
          <a:p>
            <a:pPr>
              <a:spcAft>
                <a:spcPts val="600"/>
              </a:spcAft>
            </a:pPr>
            <a:r>
              <a:rPr lang="en-US" sz="2000" spc="0" dirty="0">
                <a:solidFill>
                  <a:schemeClr val="tx1">
                    <a:lumMod val="85000"/>
                    <a:lumOff val="15000"/>
                  </a:schemeClr>
                </a:solidFill>
                <a:latin typeface="Twinkl Cursive Looped"/>
                <a:cs typeface="Calibri"/>
              </a:rPr>
              <a:t>Miss Lockwood and </a:t>
            </a:r>
            <a:r>
              <a:rPr lang="en-US" sz="2000" spc="0" dirty="0" err="1">
                <a:solidFill>
                  <a:schemeClr val="tx1">
                    <a:lumMod val="85000"/>
                    <a:lumOff val="15000"/>
                  </a:schemeClr>
                </a:solidFill>
                <a:latin typeface="Twinkl Cursive Looped"/>
                <a:cs typeface="Calibri"/>
              </a:rPr>
              <a:t>Mrs</a:t>
            </a:r>
            <a:r>
              <a:rPr lang="en-US" sz="2000" spc="0" dirty="0">
                <a:solidFill>
                  <a:schemeClr val="tx1">
                    <a:lumMod val="85000"/>
                    <a:lumOff val="15000"/>
                  </a:schemeClr>
                </a:solidFill>
                <a:latin typeface="Twinkl Cursive Looped"/>
                <a:cs typeface="Calibri"/>
              </a:rPr>
              <a:t> Fouch- 6L</a:t>
            </a:r>
          </a:p>
          <a:p>
            <a:pPr>
              <a:spcAft>
                <a:spcPts val="600"/>
              </a:spcAft>
            </a:pPr>
            <a:endParaRPr lang="en-US" sz="2000" spc="0">
              <a:solidFill>
                <a:schemeClr val="tx1">
                  <a:lumMod val="85000"/>
                  <a:lumOff val="15000"/>
                </a:schemeClr>
              </a:solidFill>
              <a:latin typeface="Twinkl Cursive Looped"/>
              <a:cs typeface="Calibri"/>
            </a:endParaRPr>
          </a:p>
        </p:txBody>
      </p:sp>
    </p:spTree>
    <p:extLst>
      <p:ext uri="{BB962C8B-B14F-4D97-AF65-F5344CB8AC3E}">
        <p14:creationId xmlns:p14="http://schemas.microsoft.com/office/powerpoint/2010/main" val="5755376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898" y="441250"/>
            <a:ext cx="5210432" cy="3294881"/>
          </a:xfrm>
        </p:spPr>
        <p:txBody>
          <a:bodyPr>
            <a:normAutofit/>
          </a:bodyPr>
          <a:lstStyle/>
          <a:p>
            <a:pPr algn="ctr"/>
            <a:r>
              <a:rPr lang="en-GB" sz="2400" u="sng">
                <a:latin typeface="Twinkl Cursive Looped"/>
                <a:cs typeface="Calibri"/>
              </a:rPr>
              <a:t>Year 5 and 6 Spellings</a:t>
            </a:r>
            <a:br>
              <a:rPr lang="en-GB" sz="2400" dirty="0">
                <a:latin typeface="Twinkl Cursive Looped" panose="02000000000000000000" pitchFamily="2" charset="0"/>
                <a:cs typeface="Calibri" panose="020F0502020204030204" pitchFamily="34" charset="0"/>
              </a:rPr>
            </a:br>
            <a:br>
              <a:rPr lang="en-GB" sz="2400" b="0" dirty="0">
                <a:latin typeface="Twinkl" panose="02000000000000000000" pitchFamily="2" charset="0"/>
                <a:cs typeface="Calibri" panose="020F0502020204030204" pitchFamily="34" charset="0"/>
              </a:rPr>
            </a:br>
            <a:br>
              <a:rPr lang="en-GB" sz="2400" b="0" dirty="0">
                <a:latin typeface="Twinkl" panose="02000000000000000000" pitchFamily="2" charset="0"/>
                <a:cs typeface="Calibri" panose="020F0502020204030204" pitchFamily="34" charset="0"/>
              </a:rPr>
            </a:br>
            <a:r>
              <a:rPr lang="en-GB" sz="2400" b="0">
                <a:solidFill>
                  <a:srgbClr val="00B0F0"/>
                </a:solidFill>
                <a:latin typeface="Twinkl"/>
                <a:cs typeface="Calibri"/>
              </a:rPr>
              <a:t>In order to meet end of KS2 </a:t>
            </a:r>
            <a:r>
              <a:rPr lang="en-GB" sz="2400" b="0" dirty="0">
                <a:solidFill>
                  <a:srgbClr val="00B0F0"/>
                </a:solidFill>
                <a:latin typeface="Twinkl"/>
                <a:cs typeface="Calibri"/>
              </a:rPr>
              <a:t>expectations, children will need to be able to spell these words mostly correctly. </a:t>
            </a:r>
            <a:endParaRPr lang="en-GB" sz="2400" dirty="0">
              <a:solidFill>
                <a:srgbClr val="00B0F0"/>
              </a:solidFill>
              <a:latin typeface="Twinkl"/>
              <a:cs typeface="Calibri"/>
            </a:endParaRPr>
          </a:p>
        </p:txBody>
      </p:sp>
      <p:pic>
        <p:nvPicPr>
          <p:cNvPr id="4" name="Content Placeholder 3"/>
          <p:cNvPicPr>
            <a:picLocks noGrp="1" noChangeAspect="1"/>
          </p:cNvPicPr>
          <p:nvPr>
            <p:ph idx="1"/>
          </p:nvPr>
        </p:nvPicPr>
        <p:blipFill rotWithShape="1">
          <a:blip r:embed="rId2"/>
          <a:srcRect t="18802"/>
          <a:stretch/>
        </p:blipFill>
        <p:spPr>
          <a:xfrm>
            <a:off x="6066263" y="441250"/>
            <a:ext cx="5610872" cy="5894106"/>
          </a:xfrm>
          <a:prstGeom prst="rect">
            <a:avLst/>
          </a:prstGeom>
        </p:spPr>
      </p:pic>
    </p:spTree>
    <p:extLst>
      <p:ext uri="{BB962C8B-B14F-4D97-AF65-F5344CB8AC3E}">
        <p14:creationId xmlns:p14="http://schemas.microsoft.com/office/powerpoint/2010/main" val="11604765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6BE7EF-A362-559D-DCE7-FAF5BC018439}"/>
              </a:ext>
            </a:extLst>
          </p:cNvPr>
          <p:cNvPicPr>
            <a:picLocks noChangeAspect="1"/>
          </p:cNvPicPr>
          <p:nvPr/>
        </p:nvPicPr>
        <p:blipFill>
          <a:blip r:embed="rId2"/>
          <a:stretch>
            <a:fillRect/>
          </a:stretch>
        </p:blipFill>
        <p:spPr>
          <a:xfrm>
            <a:off x="1121435" y="567008"/>
            <a:ext cx="10179169" cy="5723985"/>
          </a:xfrm>
          <a:prstGeom prst="rect">
            <a:avLst/>
          </a:prstGeom>
        </p:spPr>
      </p:pic>
    </p:spTree>
    <p:extLst>
      <p:ext uri="{BB962C8B-B14F-4D97-AF65-F5344CB8AC3E}">
        <p14:creationId xmlns:p14="http://schemas.microsoft.com/office/powerpoint/2010/main" val="36857257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BBB6B01-5B73-410C-B70E-8CF2FA470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8836" y="721224"/>
            <a:ext cx="5367164" cy="5415552"/>
          </a:xfrm>
          <a:prstGeom prst="rect">
            <a:avLst/>
          </a:prstGeom>
          <a:solidFill>
            <a:srgbClr val="FFFFFF"/>
          </a:solidFill>
          <a:ln w="6350" cap="flat" cmpd="sng" algn="ctr">
            <a:noFill/>
            <a:prstDash val="solid"/>
          </a:ln>
          <a:effectLst>
            <a:softEdge rad="0"/>
          </a:effectLst>
        </p:spPr>
      </p:sp>
      <p:sp>
        <p:nvSpPr>
          <p:cNvPr id="12" name="Rectangle 11">
            <a:extLst>
              <a:ext uri="{FF2B5EF4-FFF2-40B4-BE49-F238E27FC236}">
                <a16:creationId xmlns:a16="http://schemas.microsoft.com/office/drawing/2014/main" id="{8712F587-12D0-435C-8E3F-F44C36EE7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5217" y="892220"/>
            <a:ext cx="5054517" cy="5097085"/>
          </a:xfrm>
          <a:prstGeom prst="rect">
            <a:avLst/>
          </a:prstGeom>
          <a:noFill/>
          <a:ln w="6350" cap="sq" cmpd="sng" algn="ctr">
            <a:solidFill>
              <a:srgbClr val="404040"/>
            </a:solidFill>
            <a:prstDash val="solid"/>
            <a:miter lim="800000"/>
          </a:ln>
          <a:effectLst/>
        </p:spPr>
      </p:sp>
      <p:sp>
        <p:nvSpPr>
          <p:cNvPr id="3" name="Content Placeholder 2">
            <a:extLst>
              <a:ext uri="{FF2B5EF4-FFF2-40B4-BE49-F238E27FC236}">
                <a16:creationId xmlns:a16="http://schemas.microsoft.com/office/drawing/2014/main" id="{306CC781-DD08-164B-9691-8D0B33211A25}"/>
              </a:ext>
            </a:extLst>
          </p:cNvPr>
          <p:cNvSpPr>
            <a:spLocks noGrp="1"/>
          </p:cNvSpPr>
          <p:nvPr>
            <p:ph idx="1"/>
          </p:nvPr>
        </p:nvSpPr>
        <p:spPr>
          <a:xfrm>
            <a:off x="6252381" y="1524814"/>
            <a:ext cx="5562630" cy="4487641"/>
          </a:xfrm>
        </p:spPr>
        <p:txBody>
          <a:bodyPr>
            <a:noAutofit/>
          </a:bodyPr>
          <a:lstStyle/>
          <a:p>
            <a:pPr marL="0" indent="0">
              <a:buNone/>
            </a:pPr>
            <a:r>
              <a:rPr lang="en-US" sz="1800" dirty="0">
                <a:latin typeface="Twinkl" panose="02000000000000000000" pitchFamily="2" charset="0"/>
                <a:cs typeface="Calibri" panose="020F0502020204030204" pitchFamily="34" charset="0"/>
              </a:rPr>
              <a:t>Children will begin by consolidating their understanding from previous year groups in KS2, as well as learning new concepts from the Year 6 National Curriculum. </a:t>
            </a:r>
          </a:p>
          <a:p>
            <a:pPr marL="0" indent="0">
              <a:buNone/>
            </a:pPr>
            <a:r>
              <a:rPr lang="en-US" sz="1800" dirty="0">
                <a:latin typeface="Twinkl" panose="02000000000000000000" pitchFamily="2" charset="0"/>
                <a:cs typeface="Calibri" panose="020F0502020204030204" pitchFamily="34" charset="0"/>
              </a:rPr>
              <a:t>These topics will include:</a:t>
            </a:r>
          </a:p>
          <a:p>
            <a:r>
              <a:rPr lang="en-US" sz="1800" dirty="0">
                <a:latin typeface="Twinkl" panose="02000000000000000000" pitchFamily="2" charset="0"/>
                <a:cs typeface="Calibri" panose="020F0502020204030204" pitchFamily="34" charset="0"/>
              </a:rPr>
              <a:t>Number</a:t>
            </a:r>
          </a:p>
          <a:p>
            <a:r>
              <a:rPr lang="en-US" sz="1800" dirty="0">
                <a:latin typeface="Twinkl" panose="02000000000000000000" pitchFamily="2" charset="0"/>
                <a:cs typeface="Calibri" panose="020F0502020204030204" pitchFamily="34" charset="0"/>
              </a:rPr>
              <a:t>Calculations involving the four operations (+ - x ÷)</a:t>
            </a:r>
          </a:p>
          <a:p>
            <a:r>
              <a:rPr lang="en-US" sz="1800" dirty="0">
                <a:latin typeface="Twinkl" panose="02000000000000000000" pitchFamily="2" charset="0"/>
                <a:cs typeface="Calibri" panose="020F0502020204030204" pitchFamily="34" charset="0"/>
              </a:rPr>
              <a:t>Fractions, Decimals and Percentages</a:t>
            </a:r>
          </a:p>
          <a:p>
            <a:r>
              <a:rPr lang="en-US" sz="1800" dirty="0">
                <a:latin typeface="Twinkl" panose="02000000000000000000" pitchFamily="2" charset="0"/>
                <a:cs typeface="Calibri" panose="020F0502020204030204" pitchFamily="34" charset="0"/>
              </a:rPr>
              <a:t>Ratio and Proportion</a:t>
            </a:r>
          </a:p>
          <a:p>
            <a:r>
              <a:rPr lang="en-US" sz="1800" dirty="0">
                <a:latin typeface="Twinkl" panose="02000000000000000000" pitchFamily="2" charset="0"/>
                <a:cs typeface="Calibri" panose="020F0502020204030204" pitchFamily="34" charset="0"/>
              </a:rPr>
              <a:t>Algebra</a:t>
            </a:r>
          </a:p>
          <a:p>
            <a:r>
              <a:rPr lang="en-US" sz="1800" dirty="0">
                <a:latin typeface="Twinkl" panose="02000000000000000000" pitchFamily="2" charset="0"/>
                <a:cs typeface="Calibri" panose="020F0502020204030204" pitchFamily="34" charset="0"/>
              </a:rPr>
              <a:t>Shape, space and measure</a:t>
            </a:r>
          </a:p>
          <a:p>
            <a:r>
              <a:rPr lang="en-US" sz="1800" dirty="0">
                <a:latin typeface="Twinkl" panose="02000000000000000000" pitchFamily="2" charset="0"/>
                <a:cs typeface="Calibri" panose="020F0502020204030204" pitchFamily="34" charset="0"/>
              </a:rPr>
              <a:t>Statistics and data handling</a:t>
            </a:r>
          </a:p>
        </p:txBody>
      </p:sp>
      <p:pic>
        <p:nvPicPr>
          <p:cNvPr id="7" name="Picture 6"/>
          <p:cNvPicPr>
            <a:picLocks noChangeAspect="1"/>
          </p:cNvPicPr>
          <p:nvPr/>
        </p:nvPicPr>
        <p:blipFill>
          <a:blip r:embed="rId2"/>
          <a:stretch>
            <a:fillRect/>
          </a:stretch>
        </p:blipFill>
        <p:spPr>
          <a:xfrm>
            <a:off x="1059695" y="1022967"/>
            <a:ext cx="4692923" cy="3855272"/>
          </a:xfrm>
          <a:prstGeom prst="rect">
            <a:avLst/>
          </a:prstGeom>
        </p:spPr>
      </p:pic>
      <p:sp>
        <p:nvSpPr>
          <p:cNvPr id="8" name="Title 1">
            <a:extLst>
              <a:ext uri="{FF2B5EF4-FFF2-40B4-BE49-F238E27FC236}">
                <a16:creationId xmlns:a16="http://schemas.microsoft.com/office/drawing/2014/main" id="{86CCD25D-45E6-F34D-B882-46E94AE8AAD3}"/>
              </a:ext>
            </a:extLst>
          </p:cNvPr>
          <p:cNvSpPr>
            <a:spLocks noGrp="1"/>
          </p:cNvSpPr>
          <p:nvPr>
            <p:ph type="title"/>
          </p:nvPr>
        </p:nvSpPr>
        <p:spPr>
          <a:xfrm>
            <a:off x="6270478" y="399847"/>
            <a:ext cx="5544533" cy="827069"/>
          </a:xfrm>
        </p:spPr>
        <p:txBody>
          <a:bodyPr>
            <a:normAutofit/>
          </a:bodyPr>
          <a:lstStyle/>
          <a:p>
            <a:pPr algn="ctr"/>
            <a:r>
              <a:rPr lang="en-US" dirty="0" err="1">
                <a:latin typeface="Twinkl Cursive Looped" panose="02000000000000000000" pitchFamily="2" charset="0"/>
                <a:cs typeface="Calibri" panose="020F0502020204030204" pitchFamily="34" charset="0"/>
              </a:rPr>
              <a:t>Maths</a:t>
            </a:r>
            <a:endParaRPr lang="en-US" dirty="0">
              <a:latin typeface="Twinkl Cursive Looped" panose="02000000000000000000" pitchFamily="2" charset="0"/>
              <a:cs typeface="Calibri" panose="020F0502020204030204" pitchFamily="34" charset="0"/>
            </a:endParaRPr>
          </a:p>
        </p:txBody>
      </p:sp>
      <p:sp>
        <p:nvSpPr>
          <p:cNvPr id="5" name="Rectangle 4"/>
          <p:cNvSpPr/>
          <p:nvPr/>
        </p:nvSpPr>
        <p:spPr>
          <a:xfrm>
            <a:off x="972273" y="4812126"/>
            <a:ext cx="4967461" cy="1200329"/>
          </a:xfrm>
          <a:prstGeom prst="rect">
            <a:avLst/>
          </a:prstGeom>
        </p:spPr>
        <p:txBody>
          <a:bodyPr wrap="square">
            <a:spAutoFit/>
          </a:bodyPr>
          <a:lstStyle/>
          <a:p>
            <a:pPr algn="ctr"/>
            <a:r>
              <a:rPr lang="en-US" b="1" dirty="0">
                <a:solidFill>
                  <a:srgbClr val="00B0F0"/>
                </a:solidFill>
                <a:latin typeface="Twinkl" panose="02000000000000000000" pitchFamily="2" charset="0"/>
                <a:cs typeface="Calibri" panose="020F0502020204030204" pitchFamily="34" charset="0"/>
              </a:rPr>
              <a:t>Learning multiplication tables will support children’s confidence, recall speed and progress in class. Please support your children to practice these at home! </a:t>
            </a:r>
            <a:endParaRPr lang="en-GB" b="1" dirty="0">
              <a:solidFill>
                <a:srgbClr val="00B0F0"/>
              </a:solidFill>
            </a:endParaRPr>
          </a:p>
        </p:txBody>
      </p:sp>
    </p:spTree>
    <p:extLst>
      <p:ext uri="{BB962C8B-B14F-4D97-AF65-F5344CB8AC3E}">
        <p14:creationId xmlns:p14="http://schemas.microsoft.com/office/powerpoint/2010/main" val="9319957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2F2F9-3365-51A2-692C-3E0A43A65E92}"/>
              </a:ext>
            </a:extLst>
          </p:cNvPr>
          <p:cNvSpPr>
            <a:spLocks noGrp="1"/>
          </p:cNvSpPr>
          <p:nvPr>
            <p:ph type="title"/>
          </p:nvPr>
        </p:nvSpPr>
        <p:spPr/>
        <p:txBody>
          <a:bodyPr/>
          <a:lstStyle/>
          <a:p>
            <a:endParaRPr lang="en-GB"/>
          </a:p>
        </p:txBody>
      </p:sp>
      <p:pic>
        <p:nvPicPr>
          <p:cNvPr id="10" name="Content Placeholder 9" descr="A screenshot of a computer&#10;&#10;Description automatically generated">
            <a:extLst>
              <a:ext uri="{FF2B5EF4-FFF2-40B4-BE49-F238E27FC236}">
                <a16:creationId xmlns:a16="http://schemas.microsoft.com/office/drawing/2014/main" id="{29D56CCC-E5C3-4D9F-8A3B-3313D2E0649F}"/>
              </a:ext>
            </a:extLst>
          </p:cNvPr>
          <p:cNvPicPr>
            <a:picLocks noGrp="1" noChangeAspect="1"/>
          </p:cNvPicPr>
          <p:nvPr>
            <p:ph idx="1"/>
          </p:nvPr>
        </p:nvPicPr>
        <p:blipFill>
          <a:blip r:embed="rId2"/>
          <a:stretch>
            <a:fillRect/>
          </a:stretch>
        </p:blipFill>
        <p:spPr>
          <a:xfrm>
            <a:off x="1747" y="-427"/>
            <a:ext cx="12231435" cy="6854691"/>
          </a:xfrm>
        </p:spPr>
      </p:pic>
    </p:spTree>
    <p:extLst>
      <p:ext uri="{BB962C8B-B14F-4D97-AF65-F5344CB8AC3E}">
        <p14:creationId xmlns:p14="http://schemas.microsoft.com/office/powerpoint/2010/main" val="3546628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39EC50A-248F-46D1-97CD-65A2766F75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13" name="Rectangle 12">
            <a:extLst>
              <a:ext uri="{FF2B5EF4-FFF2-40B4-BE49-F238E27FC236}">
                <a16:creationId xmlns:a16="http://schemas.microsoft.com/office/drawing/2014/main" id="{B4C843F0-96F8-4DFC-93E8-E3533F223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pic>
        <p:nvPicPr>
          <p:cNvPr id="4" name="Content Placeholder 3" descr="A screenshot of a text&#10;&#10;Description automatically generated">
            <a:extLst>
              <a:ext uri="{FF2B5EF4-FFF2-40B4-BE49-F238E27FC236}">
                <a16:creationId xmlns:a16="http://schemas.microsoft.com/office/drawing/2014/main" id="{7EF556D9-B2C0-A6A8-D7D7-9D47D99C7626}"/>
              </a:ext>
            </a:extLst>
          </p:cNvPr>
          <p:cNvPicPr>
            <a:picLocks noGrp="1" noChangeAspect="1"/>
          </p:cNvPicPr>
          <p:nvPr>
            <p:ph idx="1"/>
          </p:nvPr>
        </p:nvPicPr>
        <p:blipFill rotWithShape="1">
          <a:blip r:embed="rId2"/>
          <a:srcRect/>
          <a:stretch/>
        </p:blipFill>
        <p:spPr>
          <a:xfrm>
            <a:off x="20" y="10"/>
            <a:ext cx="12191980" cy="6857990"/>
          </a:xfrm>
          <a:prstGeom prst="rect">
            <a:avLst/>
          </a:prstGeom>
        </p:spPr>
      </p:pic>
    </p:spTree>
    <p:extLst>
      <p:ext uri="{BB962C8B-B14F-4D97-AF65-F5344CB8AC3E}">
        <p14:creationId xmlns:p14="http://schemas.microsoft.com/office/powerpoint/2010/main" val="4618800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17871" y="1484571"/>
            <a:ext cx="5881688" cy="400110"/>
          </a:xfrm>
          <a:prstGeom prst="rect">
            <a:avLst/>
          </a:prstGeom>
        </p:spPr>
        <p:txBody>
          <a:bodyPr wrap="square" lIns="91440" tIns="45720" rIns="91440" bIns="45720" anchor="t">
            <a:spAutoFit/>
          </a:bodyPr>
          <a:lstStyle/>
          <a:p>
            <a:endParaRPr lang="en-GB" sz="2000">
              <a:solidFill>
                <a:schemeClr val="tx1">
                  <a:lumMod val="95000"/>
                  <a:lumOff val="5000"/>
                </a:schemeClr>
              </a:solidFill>
              <a:latin typeface="Twinkl" panose="02000000000000000000" pitchFamily="2" charset="0"/>
              <a:cs typeface="Calibri" panose="020F0502020204030204" pitchFamily="34" charset="0"/>
            </a:endParaRPr>
          </a:p>
        </p:txBody>
      </p:sp>
      <p:sp>
        <p:nvSpPr>
          <p:cNvPr id="13" name="TextBox 12">
            <a:extLst>
              <a:ext uri="{FF2B5EF4-FFF2-40B4-BE49-F238E27FC236}">
                <a16:creationId xmlns:a16="http://schemas.microsoft.com/office/drawing/2014/main" id="{A5BE49D8-FFB6-D7ED-B63E-8C8EBAE115D0}"/>
              </a:ext>
            </a:extLst>
          </p:cNvPr>
          <p:cNvSpPr txBox="1"/>
          <p:nvPr/>
        </p:nvSpPr>
        <p:spPr>
          <a:xfrm>
            <a:off x="538930" y="876244"/>
            <a:ext cx="6006860" cy="56477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900" dirty="0">
                <a:latin typeface="Twinkl"/>
              </a:rPr>
              <a:t> Number fluency is fundamental to being a successful mathematician which is why the children take part in weekly maths challenges. </a:t>
            </a:r>
          </a:p>
          <a:p>
            <a:r>
              <a:rPr lang="en-GB" sz="1900" dirty="0">
                <a:latin typeface="Twinkl"/>
              </a:rPr>
              <a:t>This year, the organisation of these challenges has been updated to best support children following on from the multiplication times tables check (MTC) in Year 4. </a:t>
            </a:r>
          </a:p>
          <a:p>
            <a:r>
              <a:rPr lang="en-GB" sz="1900" dirty="0">
                <a:latin typeface="Twinkl"/>
              </a:rPr>
              <a:t>Progression has been carefully mapped across the school in line with the national curriculum:</a:t>
            </a:r>
          </a:p>
          <a:p>
            <a:r>
              <a:rPr lang="en-GB" sz="1900" dirty="0">
                <a:latin typeface="Twinkl"/>
              </a:rPr>
              <a:t>Year 1 - represent and use number bonds and related subtraction facts within 20 and counting in twos, fives and tens from different multiples </a:t>
            </a:r>
          </a:p>
          <a:p>
            <a:r>
              <a:rPr lang="en-GB" sz="1900" dirty="0">
                <a:latin typeface="Twinkl"/>
              </a:rPr>
              <a:t>Year 2 - recall and use multiplication and division facts for the 2, 5 and 10 multiplication tables</a:t>
            </a:r>
          </a:p>
          <a:p>
            <a:r>
              <a:rPr lang="en-GB" sz="1900" dirty="0">
                <a:latin typeface="Twinkl"/>
              </a:rPr>
              <a:t>Year 3 - recall and use multiplication and division facts for the 3, 4 and 8 multiplication tables</a:t>
            </a:r>
          </a:p>
          <a:p>
            <a:r>
              <a:rPr lang="en-GB" sz="1900" dirty="0">
                <a:latin typeface="Twinkl"/>
              </a:rPr>
              <a:t>Year 4 - recall multiplication and division facts for multiplication tables up to 12 × 12</a:t>
            </a:r>
          </a:p>
          <a:p>
            <a:r>
              <a:rPr lang="en-GB" sz="1900" dirty="0">
                <a:latin typeface="Twinkl"/>
              </a:rPr>
              <a:t>Year 5/6 - multiply and divide whole numbers and those involving decimals by 10, 100 and 1000</a:t>
            </a:r>
          </a:p>
        </p:txBody>
      </p:sp>
      <p:pic>
        <p:nvPicPr>
          <p:cNvPr id="14" name="Picture 14" descr="Table&#10;&#10;Description automatically generated">
            <a:extLst>
              <a:ext uri="{FF2B5EF4-FFF2-40B4-BE49-F238E27FC236}">
                <a16:creationId xmlns:a16="http://schemas.microsoft.com/office/drawing/2014/main" id="{950C88B6-BC4A-C20B-9100-74C76BCFAB0B}"/>
              </a:ext>
            </a:extLst>
          </p:cNvPr>
          <p:cNvPicPr>
            <a:picLocks noChangeAspect="1"/>
          </p:cNvPicPr>
          <p:nvPr/>
        </p:nvPicPr>
        <p:blipFill>
          <a:blip r:embed="rId2"/>
          <a:stretch>
            <a:fillRect/>
          </a:stretch>
        </p:blipFill>
        <p:spPr>
          <a:xfrm>
            <a:off x="7226060" y="489385"/>
            <a:ext cx="4152181" cy="5864852"/>
          </a:xfrm>
          <a:prstGeom prst="rect">
            <a:avLst/>
          </a:prstGeom>
        </p:spPr>
      </p:pic>
      <p:sp>
        <p:nvSpPr>
          <p:cNvPr id="15" name="TextBox 14">
            <a:extLst>
              <a:ext uri="{FF2B5EF4-FFF2-40B4-BE49-F238E27FC236}">
                <a16:creationId xmlns:a16="http://schemas.microsoft.com/office/drawing/2014/main" id="{0CA32162-860A-BD9F-0B0A-209E109BE44E}"/>
              </a:ext>
            </a:extLst>
          </p:cNvPr>
          <p:cNvSpPr txBox="1"/>
          <p:nvPr/>
        </p:nvSpPr>
        <p:spPr>
          <a:xfrm>
            <a:off x="504092" y="377092"/>
            <a:ext cx="6680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spc="-120" dirty="0">
                <a:latin typeface="Twinkl"/>
                <a:cs typeface="Calibri Light"/>
              </a:rPr>
              <a:t>Number bonds and times tables weekly challenge</a:t>
            </a:r>
            <a:endParaRPr lang="en-US" sz="2400">
              <a:latin typeface="Twinkl"/>
            </a:endParaRPr>
          </a:p>
        </p:txBody>
      </p:sp>
    </p:spTree>
    <p:extLst>
      <p:ext uri="{BB962C8B-B14F-4D97-AF65-F5344CB8AC3E}">
        <p14:creationId xmlns:p14="http://schemas.microsoft.com/office/powerpoint/2010/main" val="3703658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CD25D-45E6-F34D-B882-46E94AE8AAD3}"/>
              </a:ext>
            </a:extLst>
          </p:cNvPr>
          <p:cNvSpPr>
            <a:spLocks noGrp="1"/>
          </p:cNvSpPr>
          <p:nvPr>
            <p:ph type="title"/>
          </p:nvPr>
        </p:nvSpPr>
        <p:spPr>
          <a:xfrm>
            <a:off x="4983384" y="316849"/>
            <a:ext cx="2067504" cy="621136"/>
          </a:xfrm>
        </p:spPr>
        <p:txBody>
          <a:bodyPr>
            <a:normAutofit fontScale="90000"/>
          </a:bodyPr>
          <a:lstStyle/>
          <a:p>
            <a:pPr algn="ctr"/>
            <a:r>
              <a:rPr lang="en-US" dirty="0">
                <a:latin typeface="Twinkl Cursive Looped" panose="02000000000000000000" pitchFamily="2" charset="0"/>
                <a:cs typeface="Calibri" panose="020F0502020204030204" pitchFamily="34" charset="0"/>
              </a:rPr>
              <a:t>RE</a:t>
            </a:r>
          </a:p>
        </p:txBody>
      </p:sp>
      <p:sp>
        <p:nvSpPr>
          <p:cNvPr id="3" name="Content Placeholder 2">
            <a:extLst>
              <a:ext uri="{FF2B5EF4-FFF2-40B4-BE49-F238E27FC236}">
                <a16:creationId xmlns:a16="http://schemas.microsoft.com/office/drawing/2014/main" id="{306CC781-DD08-164B-9691-8D0B33211A25}"/>
              </a:ext>
            </a:extLst>
          </p:cNvPr>
          <p:cNvSpPr>
            <a:spLocks noGrp="1"/>
          </p:cNvSpPr>
          <p:nvPr>
            <p:ph idx="1"/>
          </p:nvPr>
        </p:nvSpPr>
        <p:spPr>
          <a:xfrm>
            <a:off x="808356" y="805364"/>
            <a:ext cx="10581007" cy="5646525"/>
          </a:xfrm>
        </p:spPr>
        <p:txBody>
          <a:bodyPr vert="horz" lIns="91440" tIns="45720" rIns="91440" bIns="45720" rtlCol="0" anchor="t">
            <a:noAutofit/>
          </a:bodyPr>
          <a:lstStyle/>
          <a:p>
            <a:pPr marL="0" indent="0">
              <a:buNone/>
            </a:pPr>
            <a:r>
              <a:rPr lang="en-GB" sz="2000" dirty="0">
                <a:latin typeface="Twinkl"/>
                <a:cs typeface="Calibri"/>
              </a:rPr>
              <a:t> The curriculum provides opportunities to develop knowledge and understanding of other religions and beliefs. Children are encouraged to be tolerant of others opinions and values.  </a:t>
            </a:r>
            <a:endParaRPr lang="en-GB" sz="2000" dirty="0">
              <a:latin typeface="Twinkl" panose="02000000000000000000" pitchFamily="2" charset="0"/>
              <a:cs typeface="Calibri" panose="020F0502020204030204" pitchFamily="34" charset="0"/>
            </a:endParaRPr>
          </a:p>
          <a:p>
            <a:pPr marL="0" indent="0">
              <a:buNone/>
            </a:pPr>
            <a:r>
              <a:rPr lang="en-GB" sz="2000">
                <a:latin typeface="Twinkl"/>
                <a:cs typeface="Calibri"/>
              </a:rPr>
              <a:t>We will be training the children in the Visio Divinia, which enables the children to lead in their own collective worship.</a:t>
            </a:r>
            <a:endParaRPr lang="en-GB" sz="2000" dirty="0">
              <a:latin typeface="Twinkl"/>
              <a:cs typeface="Calibri"/>
            </a:endParaRPr>
          </a:p>
          <a:p>
            <a:pPr marL="0" indent="0">
              <a:buNone/>
            </a:pPr>
            <a:r>
              <a:rPr lang="en-GB" sz="2000" dirty="0">
                <a:latin typeface="Twinkl"/>
                <a:cs typeface="Calibri"/>
              </a:rPr>
              <a:t>Our RE topics include:</a:t>
            </a:r>
          </a:p>
          <a:p>
            <a:r>
              <a:rPr lang="en-GB" sz="2000" dirty="0">
                <a:latin typeface="Twinkl" panose="02000000000000000000" pitchFamily="2" charset="0"/>
                <a:cs typeface="Calibri" panose="020F0502020204030204" pitchFamily="34" charset="0"/>
              </a:rPr>
              <a:t>Loving, vocations and commitments</a:t>
            </a:r>
          </a:p>
          <a:p>
            <a:r>
              <a:rPr lang="en-GB" sz="2000" dirty="0">
                <a:latin typeface="Twinkl" panose="02000000000000000000" pitchFamily="2" charset="0"/>
                <a:cs typeface="Calibri" panose="020F0502020204030204" pitchFamily="34" charset="0"/>
              </a:rPr>
              <a:t>Expectations</a:t>
            </a:r>
          </a:p>
          <a:p>
            <a:r>
              <a:rPr lang="en-GB" sz="2000" dirty="0">
                <a:latin typeface="Twinkl" panose="02000000000000000000" pitchFamily="2" charset="0"/>
                <a:cs typeface="Calibri" panose="020F0502020204030204" pitchFamily="34" charset="0"/>
              </a:rPr>
              <a:t>Sources (The Holy Bible)</a:t>
            </a:r>
          </a:p>
          <a:p>
            <a:r>
              <a:rPr lang="en-GB" sz="2000" dirty="0">
                <a:latin typeface="Twinkl" panose="02000000000000000000" pitchFamily="2" charset="0"/>
                <a:cs typeface="Calibri" panose="020F0502020204030204" pitchFamily="34" charset="0"/>
              </a:rPr>
              <a:t>Unity </a:t>
            </a:r>
          </a:p>
          <a:p>
            <a:r>
              <a:rPr lang="en-GB" sz="2000" dirty="0">
                <a:latin typeface="Twinkl" panose="02000000000000000000" pitchFamily="2" charset="0"/>
                <a:cs typeface="Calibri" panose="020F0502020204030204" pitchFamily="34" charset="0"/>
              </a:rPr>
              <a:t>Death and New Life</a:t>
            </a:r>
          </a:p>
          <a:p>
            <a:r>
              <a:rPr lang="en-GB" sz="2000" dirty="0">
                <a:latin typeface="Twinkl" panose="02000000000000000000" pitchFamily="2" charset="0"/>
                <a:cs typeface="Calibri" panose="020F0502020204030204" pitchFamily="34" charset="0"/>
              </a:rPr>
              <a:t>Witnesses</a:t>
            </a:r>
          </a:p>
          <a:p>
            <a:r>
              <a:rPr lang="en-GB" sz="2000" dirty="0">
                <a:latin typeface="Twinkl" panose="02000000000000000000" pitchFamily="2" charset="0"/>
                <a:cs typeface="Calibri" panose="020F0502020204030204" pitchFamily="34" charset="0"/>
              </a:rPr>
              <a:t>Healing</a:t>
            </a:r>
          </a:p>
          <a:p>
            <a:r>
              <a:rPr lang="en-GB" sz="2000" dirty="0">
                <a:latin typeface="Twinkl" panose="02000000000000000000" pitchFamily="2" charset="0"/>
                <a:cs typeface="Calibri" panose="020F0502020204030204" pitchFamily="34" charset="0"/>
              </a:rPr>
              <a:t>The Common Good</a:t>
            </a:r>
          </a:p>
          <a:p>
            <a:pPr marL="0" indent="0">
              <a:buNone/>
            </a:pPr>
            <a:endParaRPr lang="en-GB" sz="2000" u="sng" dirty="0">
              <a:latin typeface="Calibri" panose="020F0502020204030204" pitchFamily="34" charset="0"/>
              <a:cs typeface="Calibri" panose="020F0502020204030204" pitchFamily="34" charset="0"/>
            </a:endParaRPr>
          </a:p>
          <a:p>
            <a:pPr marL="0" indent="0">
              <a:buNone/>
            </a:pPr>
            <a:endParaRPr lang="en-GB" sz="2000" u="sng" dirty="0">
              <a:latin typeface="Calibri" panose="020F0502020204030204" pitchFamily="34" charset="0"/>
              <a:cs typeface="Calibri" panose="020F0502020204030204" pitchFamily="34" charset="0"/>
            </a:endParaRPr>
          </a:p>
          <a:p>
            <a:pPr marL="0" indent="0">
              <a:buNone/>
            </a:pPr>
            <a:endParaRPr lang="en-GB" sz="2000" u="sng"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701665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06CC781-DD08-164B-9691-8D0B33211A25}"/>
              </a:ext>
            </a:extLst>
          </p:cNvPr>
          <p:cNvSpPr>
            <a:spLocks noGrp="1"/>
          </p:cNvSpPr>
          <p:nvPr>
            <p:ph idx="1"/>
          </p:nvPr>
        </p:nvSpPr>
        <p:spPr>
          <a:xfrm>
            <a:off x="659105" y="721464"/>
            <a:ext cx="4909256" cy="5325247"/>
          </a:xfrm>
        </p:spPr>
        <p:txBody>
          <a:bodyPr>
            <a:noAutofit/>
          </a:bodyPr>
          <a:lstStyle/>
          <a:p>
            <a:pPr marL="0" indent="0">
              <a:buNone/>
            </a:pPr>
            <a:r>
              <a:rPr lang="en-GB" sz="2000" b="1" u="sng" dirty="0">
                <a:latin typeface="Twinkl Cursive Looped" panose="02000000000000000000" pitchFamily="2" charset="0"/>
                <a:cs typeface="Calibri" panose="020F0502020204030204" pitchFamily="34" charset="0"/>
              </a:rPr>
              <a:t>Science</a:t>
            </a:r>
          </a:p>
          <a:p>
            <a:r>
              <a:rPr lang="en-GB" sz="2000" dirty="0">
                <a:latin typeface="Twinkl" panose="02000000000000000000" pitchFamily="2" charset="0"/>
                <a:cs typeface="Calibri" panose="020F0502020204030204" pitchFamily="34" charset="0"/>
              </a:rPr>
              <a:t>Animals (including humans)</a:t>
            </a:r>
          </a:p>
          <a:p>
            <a:r>
              <a:rPr lang="en-GB" sz="2000" dirty="0">
                <a:latin typeface="Twinkl" panose="02000000000000000000" pitchFamily="2" charset="0"/>
                <a:cs typeface="Calibri" panose="020F0502020204030204" pitchFamily="34" charset="0"/>
              </a:rPr>
              <a:t>Light</a:t>
            </a:r>
          </a:p>
          <a:p>
            <a:r>
              <a:rPr lang="en-GB" sz="2000" dirty="0">
                <a:latin typeface="Twinkl" panose="02000000000000000000" pitchFamily="2" charset="0"/>
                <a:cs typeface="Calibri" panose="020F0502020204030204" pitchFamily="34" charset="0"/>
              </a:rPr>
              <a:t>Electricity</a:t>
            </a:r>
          </a:p>
          <a:p>
            <a:r>
              <a:rPr lang="en-GB" sz="2000" dirty="0">
                <a:latin typeface="Twinkl" panose="02000000000000000000" pitchFamily="2" charset="0"/>
                <a:cs typeface="Calibri" panose="020F0502020204030204" pitchFamily="34" charset="0"/>
              </a:rPr>
              <a:t>Evolution</a:t>
            </a:r>
          </a:p>
          <a:p>
            <a:r>
              <a:rPr lang="en-GB" sz="2000" dirty="0">
                <a:latin typeface="Twinkl" panose="02000000000000000000" pitchFamily="2" charset="0"/>
                <a:cs typeface="Calibri" panose="020F0502020204030204" pitchFamily="34" charset="0"/>
              </a:rPr>
              <a:t>Living things and their habitats</a:t>
            </a:r>
          </a:p>
          <a:p>
            <a:endParaRPr lang="en-GB" sz="100" u="sng" dirty="0">
              <a:latin typeface="Calibri" panose="020F0502020204030204" pitchFamily="34" charset="0"/>
              <a:cs typeface="Calibri" panose="020F0502020204030204" pitchFamily="34" charset="0"/>
            </a:endParaRPr>
          </a:p>
          <a:p>
            <a:pPr marL="0" indent="0">
              <a:buNone/>
            </a:pPr>
            <a:r>
              <a:rPr lang="en-GB" sz="2000" b="1" u="sng" dirty="0">
                <a:latin typeface="Twinkl Cursive Looped" panose="02000000000000000000" pitchFamily="2" charset="0"/>
                <a:cs typeface="Calibri" panose="020F0502020204030204" pitchFamily="34" charset="0"/>
              </a:rPr>
              <a:t>Humanities</a:t>
            </a:r>
          </a:p>
          <a:p>
            <a:r>
              <a:rPr lang="en-GB" sz="2000" dirty="0">
                <a:latin typeface="Twinkl" panose="02000000000000000000" pitchFamily="2" charset="0"/>
                <a:cs typeface="Calibri" panose="020F0502020204030204" pitchFamily="34" charset="0"/>
              </a:rPr>
              <a:t>WWII</a:t>
            </a:r>
          </a:p>
          <a:p>
            <a:r>
              <a:rPr lang="en-GB" sz="2000" dirty="0">
                <a:latin typeface="Twinkl" panose="02000000000000000000" pitchFamily="2" charset="0"/>
                <a:cs typeface="Calibri" panose="020F0502020204030204" pitchFamily="34" charset="0"/>
              </a:rPr>
              <a:t>Post-war Britain</a:t>
            </a:r>
          </a:p>
          <a:p>
            <a:r>
              <a:rPr lang="en-GB" sz="2000" dirty="0">
                <a:latin typeface="Twinkl" panose="02000000000000000000" pitchFamily="2" charset="0"/>
                <a:cs typeface="Calibri" panose="020F0502020204030204" pitchFamily="34" charset="0"/>
              </a:rPr>
              <a:t>Earthquakes</a:t>
            </a:r>
          </a:p>
          <a:p>
            <a:r>
              <a:rPr lang="en-GB" sz="2000" dirty="0">
                <a:latin typeface="Twinkl" panose="02000000000000000000" pitchFamily="2" charset="0"/>
                <a:cs typeface="Calibri" panose="020F0502020204030204" pitchFamily="34" charset="0"/>
              </a:rPr>
              <a:t>The Ancient Maya Civilisation</a:t>
            </a:r>
          </a:p>
          <a:p>
            <a:r>
              <a:rPr lang="en-GB" sz="2000" dirty="0">
                <a:latin typeface="Twinkl" panose="02000000000000000000" pitchFamily="2" charset="0"/>
                <a:cs typeface="Calibri" panose="020F0502020204030204" pitchFamily="34" charset="0"/>
              </a:rPr>
              <a:t>Traffic survey</a:t>
            </a:r>
          </a:p>
          <a:p>
            <a:pPr marL="0" indent="0">
              <a:buNone/>
            </a:pPr>
            <a:endParaRPr lang="en-GB" sz="2000" u="sng" dirty="0">
              <a:latin typeface="Calibri" panose="020F0502020204030204" pitchFamily="34" charset="0"/>
              <a:cs typeface="Calibri" panose="020F0502020204030204" pitchFamily="34" charset="0"/>
            </a:endParaRPr>
          </a:p>
          <a:p>
            <a:pPr marL="0" indent="0">
              <a:buNone/>
            </a:pPr>
            <a:endParaRPr lang="en-GB" sz="2000" u="sng" dirty="0">
              <a:latin typeface="Calibri" panose="020F0502020204030204" pitchFamily="34" charset="0"/>
              <a:cs typeface="Calibri" panose="020F0502020204030204" pitchFamily="34" charset="0"/>
            </a:endParaRPr>
          </a:p>
        </p:txBody>
      </p:sp>
      <p:sp>
        <p:nvSpPr>
          <p:cNvPr id="11" name="Content Placeholder 2">
            <a:extLst>
              <a:ext uri="{FF2B5EF4-FFF2-40B4-BE49-F238E27FC236}">
                <a16:creationId xmlns:a16="http://schemas.microsoft.com/office/drawing/2014/main" id="{306CC781-DD08-164B-9691-8D0B33211A25}"/>
              </a:ext>
            </a:extLst>
          </p:cNvPr>
          <p:cNvSpPr txBox="1">
            <a:spLocks/>
          </p:cNvSpPr>
          <p:nvPr/>
        </p:nvSpPr>
        <p:spPr>
          <a:xfrm>
            <a:off x="6092559" y="721463"/>
            <a:ext cx="4909256" cy="5325247"/>
          </a:xfrm>
          <a:prstGeom prst="rect">
            <a:avLst/>
          </a:prstGeom>
        </p:spPr>
        <p:txBody>
          <a:bodyPr vert="horz" lIns="91440" tIns="45720" rIns="91440" bIns="45720" rtlCol="0">
            <a:noAutofit/>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3pPr>
            <a:lvl4pPr marL="100584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GB" sz="2000" b="1" u="sng" dirty="0">
                <a:latin typeface="Twinkl Cursive Looped" panose="02000000000000000000" pitchFamily="2" charset="0"/>
                <a:cs typeface="Calibri" panose="020F0502020204030204" pitchFamily="34" charset="0"/>
              </a:rPr>
              <a:t>Computing</a:t>
            </a:r>
          </a:p>
          <a:p>
            <a:r>
              <a:rPr lang="en-GB" sz="2000" dirty="0">
                <a:latin typeface="Twinkl" panose="02000000000000000000" pitchFamily="2" charset="0"/>
                <a:cs typeface="Calibri" panose="020F0502020204030204" pitchFamily="34" charset="0"/>
              </a:rPr>
              <a:t>Coding</a:t>
            </a:r>
          </a:p>
          <a:p>
            <a:r>
              <a:rPr lang="en-GB" sz="2000" dirty="0">
                <a:latin typeface="Twinkl" panose="02000000000000000000" pitchFamily="2" charset="0"/>
                <a:cs typeface="Calibri" panose="020F0502020204030204" pitchFamily="34" charset="0"/>
              </a:rPr>
              <a:t>E-Safety</a:t>
            </a:r>
          </a:p>
          <a:p>
            <a:r>
              <a:rPr lang="en-GB" sz="2000" dirty="0">
                <a:latin typeface="Twinkl" panose="02000000000000000000" pitchFamily="2" charset="0"/>
                <a:cs typeface="Calibri" panose="020F0502020204030204" pitchFamily="34" charset="0"/>
              </a:rPr>
              <a:t>Blogging</a:t>
            </a:r>
          </a:p>
          <a:p>
            <a:r>
              <a:rPr lang="en-GB" sz="2000" dirty="0">
                <a:latin typeface="Twinkl" panose="02000000000000000000" pitchFamily="2" charset="0"/>
                <a:cs typeface="Calibri" panose="020F0502020204030204" pitchFamily="34" charset="0"/>
              </a:rPr>
              <a:t>Text Adventures</a:t>
            </a:r>
          </a:p>
          <a:p>
            <a:r>
              <a:rPr lang="en-GB" sz="2000" dirty="0">
                <a:latin typeface="Twinkl" panose="02000000000000000000" pitchFamily="2" charset="0"/>
                <a:cs typeface="Calibri" panose="020F0502020204030204" pitchFamily="34" charset="0"/>
              </a:rPr>
              <a:t>Networks</a:t>
            </a:r>
          </a:p>
          <a:p>
            <a:r>
              <a:rPr lang="en-GB" sz="2000" dirty="0">
                <a:latin typeface="Twinkl" panose="02000000000000000000" pitchFamily="2" charset="0"/>
                <a:cs typeface="Calibri" panose="020F0502020204030204" pitchFamily="34" charset="0"/>
              </a:rPr>
              <a:t>Programming</a:t>
            </a:r>
          </a:p>
          <a:p>
            <a:pPr marL="0" indent="0">
              <a:buFont typeface="Garamond" pitchFamily="18" charset="0"/>
              <a:buNone/>
            </a:pPr>
            <a:endParaRPr lang="en-GB" sz="2000" u="sng" dirty="0">
              <a:latin typeface="Calibri" panose="020F0502020204030204" pitchFamily="34" charset="0"/>
              <a:cs typeface="Calibri" panose="020F0502020204030204" pitchFamily="34" charset="0"/>
            </a:endParaRPr>
          </a:p>
          <a:p>
            <a:pPr marL="0" indent="0">
              <a:buFont typeface="Garamond" pitchFamily="18" charset="0"/>
              <a:buNone/>
            </a:pPr>
            <a:r>
              <a:rPr lang="en-GB" sz="2000" b="1" u="sng" dirty="0">
                <a:latin typeface="Twinkl Cursive Looped" panose="02000000000000000000" pitchFamily="2" charset="0"/>
                <a:cs typeface="Calibri" panose="020F0502020204030204" pitchFamily="34" charset="0"/>
              </a:rPr>
              <a:t>PE</a:t>
            </a:r>
          </a:p>
          <a:p>
            <a:pPr marL="0" indent="0">
              <a:buFont typeface="Garamond" pitchFamily="18" charset="0"/>
              <a:buNone/>
            </a:pPr>
            <a:r>
              <a:rPr lang="en-GB" sz="2000" dirty="0">
                <a:latin typeface="Twinkl" panose="02000000000000000000" pitchFamily="2" charset="0"/>
                <a:cs typeface="Calibri" panose="020F0502020204030204" pitchFamily="34" charset="0"/>
              </a:rPr>
              <a:t>A range of indoor and outdoor skills beginning with hockey (outdoor) and dodgeball (indoor) in Term 1. </a:t>
            </a:r>
          </a:p>
          <a:p>
            <a:pPr marL="0" indent="0">
              <a:buFont typeface="Garamond" pitchFamily="18" charset="0"/>
              <a:buNone/>
            </a:pPr>
            <a:endParaRPr lang="en-GB" sz="2000" u="sng" dirty="0">
              <a:latin typeface="Calibri" panose="020F0502020204030204" pitchFamily="34" charset="0"/>
              <a:cs typeface="Calibri" panose="020F0502020204030204" pitchFamily="34" charset="0"/>
            </a:endParaRPr>
          </a:p>
          <a:p>
            <a:pPr marL="0" indent="0">
              <a:buFont typeface="Garamond" pitchFamily="18" charset="0"/>
              <a:buNone/>
            </a:pPr>
            <a:endParaRPr lang="en-GB" sz="2000" u="sng" dirty="0">
              <a:latin typeface="Calibri" panose="020F0502020204030204" pitchFamily="34" charset="0"/>
              <a:cs typeface="Calibri" panose="020F0502020204030204" pitchFamily="34" charset="0"/>
            </a:endParaRPr>
          </a:p>
          <a:p>
            <a:pPr marL="0" indent="0">
              <a:buFont typeface="Garamond" pitchFamily="18" charset="0"/>
              <a:buNone/>
            </a:pPr>
            <a:endParaRPr lang="en-GB" sz="2000" u="sng"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905265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40114" y="-729601"/>
            <a:ext cx="8686800" cy="1662401"/>
          </a:xfrm>
        </p:spPr>
        <p:txBody>
          <a:bodyPr>
            <a:normAutofit/>
          </a:bodyPr>
          <a:lstStyle/>
          <a:p>
            <a:r>
              <a:rPr lang="en-GB" sz="5400" b="1" u="sng" dirty="0">
                <a:solidFill>
                  <a:srgbClr val="00B0F0"/>
                </a:solidFill>
                <a:latin typeface="Twinkl Cursive Looped" panose="02000000000000000000" pitchFamily="2" charset="0"/>
              </a:rPr>
              <a:t>Outdoor Learning</a:t>
            </a:r>
          </a:p>
        </p:txBody>
      </p:sp>
      <p:sp>
        <p:nvSpPr>
          <p:cNvPr id="3" name="Subtitle 2"/>
          <p:cNvSpPr>
            <a:spLocks noGrp="1"/>
          </p:cNvSpPr>
          <p:nvPr>
            <p:ph type="subTitle" idx="1"/>
          </p:nvPr>
        </p:nvSpPr>
        <p:spPr>
          <a:xfrm>
            <a:off x="237519" y="1060309"/>
            <a:ext cx="6454225" cy="5493749"/>
          </a:xfrm>
          <a:ln w="57150">
            <a:solidFill>
              <a:srgbClr val="FFC000"/>
            </a:solidFill>
          </a:ln>
        </p:spPr>
        <p:txBody>
          <a:bodyPr vert="horz" lIns="91440" tIns="45720" rIns="91440" bIns="45720" rtlCol="0" anchor="t">
            <a:normAutofit fontScale="25000" lnSpcReduction="20000"/>
          </a:bodyPr>
          <a:lstStyle/>
          <a:p>
            <a:endParaRPr lang="en-GB" sz="6400" b="1" dirty="0">
              <a:latin typeface="Twinkl" panose="02000000000000000000" pitchFamily="2" charset="0"/>
            </a:endParaRPr>
          </a:p>
          <a:p>
            <a:r>
              <a:rPr lang="en-GB" sz="5600" b="1" dirty="0">
                <a:latin typeface="Twinkl" panose="02000000000000000000" pitchFamily="2" charset="0"/>
              </a:rPr>
              <a:t>OPAL</a:t>
            </a:r>
          </a:p>
          <a:p>
            <a:pPr algn="l"/>
            <a:r>
              <a:rPr lang="en-GB" sz="5600" dirty="0">
                <a:latin typeface="Twinkl"/>
              </a:rPr>
              <a:t>At St Thomas More, we have adopted the OPAL Primary Programme (Outside Play and Learning) to promote freedom for children to explore play in their own imaginative ways, using found and gathered resources in the natural outdoor environment during lunch times. Our grounds are fantastic but have been significantly underused during the winter /spring months due to the wet field area. As a result, we have decided to open up specific areas of the grounds during the winter months as long as children have the correct outdoor wear. </a:t>
            </a:r>
          </a:p>
          <a:p>
            <a:pPr algn="l"/>
            <a:r>
              <a:rPr lang="en-GB" sz="5600" b="1" dirty="0">
                <a:latin typeface="Twinkl" panose="02000000000000000000" pitchFamily="2" charset="0"/>
              </a:rPr>
              <a:t>Please ensure that your child has a pair of wellington boots in school, which can be kept here permanently. Suitable coats/ rain suits are also recommended as the weather changes. </a:t>
            </a:r>
          </a:p>
          <a:p>
            <a:pPr algn="l"/>
            <a:r>
              <a:rPr lang="en-GB" sz="5600" dirty="0">
                <a:latin typeface="Twinkl"/>
              </a:rPr>
              <a:t>If you have any old wellies you would be willing to donate, we would be grateful for them too. </a:t>
            </a:r>
            <a:endParaRPr lang="en-GB" sz="5600" dirty="0">
              <a:latin typeface="Twinkl" panose="02000000000000000000" pitchFamily="2" charset="0"/>
            </a:endParaRPr>
          </a:p>
          <a:p>
            <a:pPr algn="l"/>
            <a:r>
              <a:rPr lang="en-GB" sz="5600" dirty="0">
                <a:latin typeface="Twinkl"/>
              </a:rPr>
              <a:t>The  Play Team are looking forward to :</a:t>
            </a:r>
          </a:p>
          <a:p>
            <a:pPr algn="l"/>
            <a:r>
              <a:rPr lang="en-GB" sz="5600" dirty="0">
                <a:latin typeface="Twinkl" panose="02000000000000000000" pitchFamily="2" charset="0"/>
              </a:rPr>
              <a:t>- Children accessing more areas of the school grounds during the winter/spring months</a:t>
            </a:r>
          </a:p>
          <a:p>
            <a:pPr algn="l"/>
            <a:r>
              <a:rPr lang="en-GB" sz="5600" dirty="0">
                <a:latin typeface="Twinkl" panose="02000000000000000000" pitchFamily="2" charset="0"/>
              </a:rPr>
              <a:t>- Children exploring, building dens, running, hiding, having fun and getting dirty</a:t>
            </a:r>
          </a:p>
          <a:p>
            <a:pPr algn="l"/>
            <a:r>
              <a:rPr lang="en-GB" sz="5600" dirty="0">
                <a:latin typeface="Twinkl" panose="02000000000000000000" pitchFamily="2" charset="0"/>
              </a:rPr>
              <a:t>- Children involved in activities other than those with a sports focus</a:t>
            </a:r>
          </a:p>
          <a:p>
            <a:pPr algn="l"/>
            <a:r>
              <a:rPr lang="en-GB" sz="5600" dirty="0">
                <a:latin typeface="Twinkl" panose="02000000000000000000" pitchFamily="2" charset="0"/>
              </a:rPr>
              <a:t>- Children taking responsibility for themselves, their games, each other, the environment and their resources </a:t>
            </a:r>
          </a:p>
          <a:p>
            <a:pPr algn="l"/>
            <a:r>
              <a:rPr lang="en-GB" sz="5600" dirty="0">
                <a:latin typeface="Twinkl" panose="02000000000000000000" pitchFamily="2" charset="0"/>
              </a:rPr>
              <a:t>If you would like more information on OPAL, please visit their website at </a:t>
            </a:r>
            <a:r>
              <a:rPr lang="en-GB" sz="5600" u="sng" dirty="0">
                <a:latin typeface="Twinkl" panose="02000000000000000000" pitchFamily="2" charset="0"/>
                <a:hlinkClick r:id="rId2"/>
              </a:rPr>
              <a:t>http://outdoorplayandlearning.org.uk</a:t>
            </a:r>
            <a:endParaRPr lang="en-GB" sz="5600" dirty="0">
              <a:latin typeface="Twinkl" panose="02000000000000000000" pitchFamily="2" charset="0"/>
            </a:endParaRPr>
          </a:p>
          <a:p>
            <a:endParaRPr lang="en-GB" dirty="0"/>
          </a:p>
        </p:txBody>
      </p:sp>
      <p:sp>
        <p:nvSpPr>
          <p:cNvPr id="4" name="Subtitle 2"/>
          <p:cNvSpPr txBox="1">
            <a:spLocks/>
          </p:cNvSpPr>
          <p:nvPr/>
        </p:nvSpPr>
        <p:spPr>
          <a:xfrm>
            <a:off x="6836229" y="1060309"/>
            <a:ext cx="5080990" cy="4184218"/>
          </a:xfrm>
          <a:prstGeom prst="rect">
            <a:avLst/>
          </a:prstGeom>
          <a:ln w="57150">
            <a:solidFill>
              <a:srgbClr val="FFC000"/>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600" b="1" i="0" u="none" strike="noStrike" kern="1200" cap="none" spc="0" normalizeH="0" baseline="0" noProof="0" dirty="0">
              <a:ln>
                <a:noFill/>
              </a:ln>
              <a:solidFill>
                <a:prstClr val="black"/>
              </a:solidFill>
              <a:effectLst/>
              <a:uLnTx/>
              <a:uFillTx/>
              <a:latin typeface="Twinkl" panose="02000000000000000000" pitchFamily="2"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600" b="1" i="0" u="none" strike="noStrike" kern="1200" cap="none" spc="0" normalizeH="0" baseline="0" noProof="0" dirty="0">
                <a:ln>
                  <a:noFill/>
                </a:ln>
                <a:solidFill>
                  <a:prstClr val="black"/>
                </a:solidFill>
                <a:effectLst/>
                <a:uLnTx/>
                <a:uFillTx/>
                <a:latin typeface="Twinkl" panose="02000000000000000000" pitchFamily="2" charset="0"/>
              </a:rPr>
              <a:t>Muddy Puddles</a:t>
            </a:r>
            <a:endParaRPr kumimoji="0" lang="en-GB" sz="1600" b="0" i="0" u="none" strike="noStrike" kern="1200" cap="none" spc="0" normalizeH="0" baseline="0" noProof="0" dirty="0">
              <a:ln>
                <a:noFill/>
              </a:ln>
              <a:solidFill>
                <a:prstClr val="black"/>
              </a:solidFill>
              <a:effectLst/>
              <a:uLnTx/>
              <a:uFillTx/>
              <a:latin typeface="Twinkl" panose="02000000000000000000" pitchFamily="2"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prstClr val="black"/>
                </a:solidFill>
                <a:effectLst/>
                <a:uLnTx/>
                <a:uFillTx/>
                <a:latin typeface="Twinkl" panose="02000000000000000000" pitchFamily="2" charset="0"/>
              </a:rPr>
              <a:t>We also follow The Muddy Puddle Approach, which is a type of outdoor learning that allows the children to be outside whilst still embedding and learning academic curriculum linked subjects. So, rather than only doing number work in books we will also take the learning outside.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prstClr val="black"/>
                </a:solidFill>
                <a:effectLst/>
                <a:uLnTx/>
                <a:uFillTx/>
                <a:latin typeface="Twinkl" panose="02000000000000000000" pitchFamily="2" charset="0"/>
              </a:rPr>
              <a:t>For example, we could make number ladders from sticks and jump up the ladders counting in 10’s!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prstClr val="black"/>
                </a:solidFill>
                <a:effectLst/>
                <a:uLnTx/>
                <a:uFillTx/>
                <a:latin typeface="Twinkl" panose="02000000000000000000" pitchFamily="2" charset="0"/>
              </a:rPr>
              <a:t>The Muddy Puddle Teacher ideas are all really fun and make the children feel as if they are playing whilst learning at the same time.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prstClr val="black"/>
                </a:solidFill>
                <a:effectLst/>
                <a:uLnTx/>
                <a:uFillTx/>
                <a:latin typeface="Twinkl" panose="02000000000000000000" pitchFamily="2" charset="0"/>
              </a:rPr>
              <a:t>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prstClr val="black"/>
                </a:solidFill>
                <a:effectLst/>
                <a:uLnTx/>
                <a:uFillTx/>
                <a:latin typeface="Twinkl" panose="02000000000000000000" pitchFamily="2" charset="0"/>
              </a:rPr>
              <a:t>You can find out more and get free resources for home at: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prstClr val="black"/>
                </a:solidFill>
                <a:effectLst/>
                <a:uLnTx/>
                <a:uFillTx/>
                <a:latin typeface="Twinkl" panose="02000000000000000000" pitchFamily="2" charset="0"/>
                <a:hlinkClick r:id="rId3"/>
              </a:rPr>
              <a:t>www.themuddypuddleteacher.co.uk </a:t>
            </a:r>
            <a:endParaRPr kumimoji="0" lang="en-GB" sz="1400" b="0" i="0" u="none" strike="noStrike" kern="1200" cap="none" spc="0" normalizeH="0" baseline="0" noProof="0" dirty="0">
              <a:ln>
                <a:noFill/>
              </a:ln>
              <a:solidFill>
                <a:prstClr val="black"/>
              </a:solidFill>
              <a:effectLst/>
              <a:uLnTx/>
              <a:uFillTx/>
              <a:latin typeface="Twinkl" panose="02000000000000000000" pitchFamily="2"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p:cNvPicPr>
            <a:picLocks noChangeAspect="1"/>
          </p:cNvPicPr>
          <p:nvPr/>
        </p:nvPicPr>
        <p:blipFill rotWithShape="1">
          <a:blip r:embed="rId4"/>
          <a:srcRect l="19323" t="47173" r="59593" b="17510"/>
          <a:stretch/>
        </p:blipFill>
        <p:spPr>
          <a:xfrm>
            <a:off x="1" y="-1"/>
            <a:ext cx="1741714" cy="1640345"/>
          </a:xfrm>
          <a:prstGeom prst="rect">
            <a:avLst/>
          </a:prstGeom>
        </p:spPr>
      </p:pic>
      <p:pic>
        <p:nvPicPr>
          <p:cNvPr id="7" name="Picture 6"/>
          <p:cNvPicPr>
            <a:picLocks noChangeAspect="1"/>
          </p:cNvPicPr>
          <p:nvPr/>
        </p:nvPicPr>
        <p:blipFill rotWithShape="1">
          <a:blip r:embed="rId5"/>
          <a:srcRect l="27020" t="18902" r="54908" b="60265"/>
          <a:stretch/>
        </p:blipFill>
        <p:spPr>
          <a:xfrm>
            <a:off x="9652000" y="5211704"/>
            <a:ext cx="2540000" cy="1646296"/>
          </a:xfrm>
          <a:prstGeom prst="rect">
            <a:avLst/>
          </a:prstGeom>
        </p:spPr>
      </p:pic>
      <p:sp>
        <p:nvSpPr>
          <p:cNvPr id="9" name="object 4"/>
          <p:cNvSpPr/>
          <p:nvPr/>
        </p:nvSpPr>
        <p:spPr>
          <a:xfrm>
            <a:off x="6561448" y="5211704"/>
            <a:ext cx="2857659" cy="1646296"/>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32"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6213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3F6AC-DC32-A24F-888C-5F2B73568A9E}"/>
              </a:ext>
            </a:extLst>
          </p:cNvPr>
          <p:cNvSpPr>
            <a:spLocks noGrp="1"/>
          </p:cNvSpPr>
          <p:nvPr>
            <p:ph type="title"/>
          </p:nvPr>
        </p:nvSpPr>
        <p:spPr>
          <a:xfrm>
            <a:off x="362263" y="239845"/>
            <a:ext cx="11467064" cy="964883"/>
          </a:xfrm>
        </p:spPr>
        <p:txBody>
          <a:bodyPr/>
          <a:lstStyle/>
          <a:p>
            <a:pPr algn="ctr"/>
            <a:r>
              <a:rPr lang="en-US" dirty="0">
                <a:latin typeface="Twinkl Cursive Looped" panose="02000000000000000000" pitchFamily="2" charset="0"/>
                <a:cs typeface="Calibri" panose="020F0502020204030204" pitchFamily="34" charset="0"/>
              </a:rPr>
              <a:t>Year 6 Curriculum Expectations</a:t>
            </a:r>
          </a:p>
        </p:txBody>
      </p:sp>
      <p:pic>
        <p:nvPicPr>
          <p:cNvPr id="4" name="Content Placeholder 3"/>
          <p:cNvPicPr>
            <a:picLocks noGrp="1" noChangeAspect="1"/>
          </p:cNvPicPr>
          <p:nvPr>
            <p:ph idx="1"/>
          </p:nvPr>
        </p:nvPicPr>
        <p:blipFill>
          <a:blip r:embed="rId2"/>
          <a:stretch>
            <a:fillRect/>
          </a:stretch>
        </p:blipFill>
        <p:spPr>
          <a:xfrm>
            <a:off x="2073302" y="1024146"/>
            <a:ext cx="3770701" cy="5308364"/>
          </a:xfrm>
          <a:prstGeom prst="rect">
            <a:avLst/>
          </a:prstGeom>
        </p:spPr>
      </p:pic>
      <p:pic>
        <p:nvPicPr>
          <p:cNvPr id="5" name="Picture 4"/>
          <p:cNvPicPr>
            <a:picLocks noChangeAspect="1"/>
          </p:cNvPicPr>
          <p:nvPr/>
        </p:nvPicPr>
        <p:blipFill>
          <a:blip r:embed="rId3"/>
          <a:stretch>
            <a:fillRect/>
          </a:stretch>
        </p:blipFill>
        <p:spPr>
          <a:xfrm>
            <a:off x="6420109" y="1985385"/>
            <a:ext cx="3705162" cy="3566467"/>
          </a:xfrm>
          <a:prstGeom prst="rect">
            <a:avLst/>
          </a:prstGeom>
        </p:spPr>
      </p:pic>
      <p:sp>
        <p:nvSpPr>
          <p:cNvPr id="6" name="Rectangle 5"/>
          <p:cNvSpPr/>
          <p:nvPr/>
        </p:nvSpPr>
        <p:spPr>
          <a:xfrm>
            <a:off x="6801989" y="5963177"/>
            <a:ext cx="5027338" cy="369332"/>
          </a:xfrm>
          <a:prstGeom prst="rect">
            <a:avLst/>
          </a:prstGeom>
        </p:spPr>
        <p:txBody>
          <a:bodyPr wrap="none">
            <a:spAutoFit/>
          </a:bodyPr>
          <a:lstStyle/>
          <a:p>
            <a:r>
              <a:rPr lang="en-GB" dirty="0">
                <a:latin typeface="Twinkl" panose="02000000000000000000" pitchFamily="2" charset="0"/>
                <a:cs typeface="Calibri" panose="020F0502020204030204" pitchFamily="34" charset="0"/>
              </a:rPr>
              <a:t>An example of ‘expected’ writing in Year 6 (6S).</a:t>
            </a:r>
            <a:endParaRPr lang="en-GB" dirty="0">
              <a:latin typeface="Twinkl" panose="02000000000000000000" pitchFamily="2" charset="0"/>
            </a:endParaRPr>
          </a:p>
        </p:txBody>
      </p:sp>
    </p:spTree>
    <p:extLst>
      <p:ext uri="{BB962C8B-B14F-4D97-AF65-F5344CB8AC3E}">
        <p14:creationId xmlns:p14="http://schemas.microsoft.com/office/powerpoint/2010/main" val="33720705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BBB6B01-5B73-410C-B70E-8CF2FA470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8836" y="721224"/>
            <a:ext cx="5367164" cy="5415552"/>
          </a:xfrm>
          <a:prstGeom prst="rect">
            <a:avLst/>
          </a:prstGeom>
          <a:solidFill>
            <a:srgbClr val="FFFFFF"/>
          </a:solidFill>
          <a:ln w="6350" cap="flat" cmpd="sng" algn="ctr">
            <a:noFill/>
            <a:prstDash val="solid"/>
          </a:ln>
          <a:effectLst>
            <a:softEdge rad="0"/>
          </a:effectLst>
        </p:spPr>
      </p:sp>
      <p:sp>
        <p:nvSpPr>
          <p:cNvPr id="12" name="Rectangle 11">
            <a:extLst>
              <a:ext uri="{FF2B5EF4-FFF2-40B4-BE49-F238E27FC236}">
                <a16:creationId xmlns:a16="http://schemas.microsoft.com/office/drawing/2014/main" id="{8712F587-12D0-435C-8E3F-F44C36EE7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5217" y="892220"/>
            <a:ext cx="5054517" cy="5097085"/>
          </a:xfrm>
          <a:prstGeom prst="rect">
            <a:avLst/>
          </a:prstGeom>
          <a:noFill/>
          <a:ln w="6350" cap="sq" cmpd="sng" algn="ctr">
            <a:solidFill>
              <a:srgbClr val="404040"/>
            </a:solidFill>
            <a:prstDash val="solid"/>
            <a:miter lim="800000"/>
          </a:ln>
          <a:effectLst/>
        </p:spPr>
      </p:sp>
      <p:pic>
        <p:nvPicPr>
          <p:cNvPr id="9" name="Picture 8"/>
          <p:cNvPicPr>
            <a:picLocks noChangeAspect="1"/>
          </p:cNvPicPr>
          <p:nvPr/>
        </p:nvPicPr>
        <p:blipFill>
          <a:blip r:embed="rId2"/>
          <a:stretch>
            <a:fillRect/>
          </a:stretch>
        </p:blipFill>
        <p:spPr>
          <a:xfrm>
            <a:off x="4459422" y="980011"/>
            <a:ext cx="1292164" cy="1996253"/>
          </a:xfrm>
          <a:prstGeom prst="rect">
            <a:avLst/>
          </a:prstGeom>
        </p:spPr>
      </p:pic>
      <p:pic>
        <p:nvPicPr>
          <p:cNvPr id="1026" name="Picture 2" descr="Coraline by Neil Gaiman, Chris Riddell | Waterston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2505" y="2911048"/>
            <a:ext cx="1229721" cy="188463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3219542" y="3054653"/>
            <a:ext cx="1167093" cy="1662636"/>
          </a:xfrm>
          <a:prstGeom prst="rect">
            <a:avLst/>
          </a:prstGeom>
        </p:spPr>
      </p:pic>
      <p:pic>
        <p:nvPicPr>
          <p:cNvPr id="11" name="Picture 10"/>
          <p:cNvPicPr>
            <a:picLocks noChangeAspect="1"/>
          </p:cNvPicPr>
          <p:nvPr/>
        </p:nvPicPr>
        <p:blipFill>
          <a:blip r:embed="rId5"/>
          <a:stretch>
            <a:fillRect/>
          </a:stretch>
        </p:blipFill>
        <p:spPr>
          <a:xfrm>
            <a:off x="1028925" y="977418"/>
            <a:ext cx="1267161" cy="1709221"/>
          </a:xfrm>
          <a:prstGeom prst="rect">
            <a:avLst/>
          </a:prstGeom>
        </p:spPr>
      </p:pic>
      <p:pic>
        <p:nvPicPr>
          <p:cNvPr id="13" name="Picture 12"/>
          <p:cNvPicPr>
            <a:picLocks noChangeAspect="1"/>
          </p:cNvPicPr>
          <p:nvPr/>
        </p:nvPicPr>
        <p:blipFill>
          <a:blip r:embed="rId6"/>
          <a:stretch>
            <a:fillRect/>
          </a:stretch>
        </p:blipFill>
        <p:spPr>
          <a:xfrm>
            <a:off x="2772132" y="1035119"/>
            <a:ext cx="1370795" cy="1709221"/>
          </a:xfrm>
          <a:prstGeom prst="rect">
            <a:avLst/>
          </a:prstGeom>
        </p:spPr>
      </p:pic>
      <p:sp>
        <p:nvSpPr>
          <p:cNvPr id="5" name="Rectangle 4"/>
          <p:cNvSpPr/>
          <p:nvPr/>
        </p:nvSpPr>
        <p:spPr>
          <a:xfrm>
            <a:off x="6371816" y="1330174"/>
            <a:ext cx="5165187" cy="4401205"/>
          </a:xfrm>
          <a:prstGeom prst="rect">
            <a:avLst/>
          </a:prstGeom>
        </p:spPr>
        <p:txBody>
          <a:bodyPr wrap="square">
            <a:spAutoFit/>
          </a:bodyPr>
          <a:lstStyle/>
          <a:p>
            <a:r>
              <a:rPr lang="en-GB" sz="2000" dirty="0">
                <a:latin typeface="Twinkl" panose="02000000000000000000" pitchFamily="2" charset="0"/>
              </a:rPr>
              <a:t>Reading, writing, spelling, grammar and punctuation (GPAS) will be taught throughout English lessons. Children will learn to understand genres of writing and the specific GPAS to suit these genres. </a:t>
            </a:r>
          </a:p>
          <a:p>
            <a:endParaRPr lang="en-GB" sz="2000" dirty="0">
              <a:latin typeface="Twinkl" panose="02000000000000000000" pitchFamily="2" charset="0"/>
            </a:endParaRPr>
          </a:p>
          <a:p>
            <a:r>
              <a:rPr lang="en-GB" sz="2000" dirty="0">
                <a:latin typeface="Twinkl" panose="02000000000000000000" pitchFamily="2" charset="0"/>
              </a:rPr>
              <a:t>For example:</a:t>
            </a:r>
          </a:p>
          <a:p>
            <a:pPr marL="285750" indent="-285750">
              <a:buFont typeface="Arial" panose="020B0604020202020204" pitchFamily="34" charset="0"/>
              <a:buChar char="•"/>
            </a:pPr>
            <a:r>
              <a:rPr lang="en-GB" sz="2000" dirty="0">
                <a:latin typeface="Twinkl" panose="02000000000000000000" pitchFamily="2" charset="0"/>
              </a:rPr>
              <a:t>Narrative stories</a:t>
            </a:r>
          </a:p>
          <a:p>
            <a:pPr marL="285750" indent="-285750">
              <a:buFont typeface="Arial" panose="020B0604020202020204" pitchFamily="34" charset="0"/>
              <a:buChar char="•"/>
            </a:pPr>
            <a:r>
              <a:rPr lang="en-GB" sz="2000" dirty="0">
                <a:latin typeface="Twinkl" panose="02000000000000000000" pitchFamily="2" charset="0"/>
              </a:rPr>
              <a:t>Recounts – letters, diaries, newspaper reports</a:t>
            </a:r>
          </a:p>
          <a:p>
            <a:pPr marL="285750" indent="-285750">
              <a:buFont typeface="Arial" panose="020B0604020202020204" pitchFamily="34" charset="0"/>
              <a:buChar char="•"/>
            </a:pPr>
            <a:r>
              <a:rPr lang="en-GB" sz="2000" dirty="0">
                <a:latin typeface="Twinkl" panose="02000000000000000000" pitchFamily="2" charset="0"/>
              </a:rPr>
              <a:t>Discussions – balanced and persuasive arguments</a:t>
            </a:r>
          </a:p>
          <a:p>
            <a:pPr marL="285750" indent="-285750">
              <a:buFont typeface="Arial" panose="020B0604020202020204" pitchFamily="34" charset="0"/>
              <a:buChar char="•"/>
            </a:pPr>
            <a:r>
              <a:rPr lang="en-GB" sz="2000" dirty="0">
                <a:latin typeface="Twinkl" panose="02000000000000000000" pitchFamily="2" charset="0"/>
              </a:rPr>
              <a:t>Procedures – instructions and recipes</a:t>
            </a:r>
          </a:p>
          <a:p>
            <a:pPr marL="285750" indent="-285750">
              <a:buFont typeface="Arial" panose="020B0604020202020204" pitchFamily="34" charset="0"/>
              <a:buChar char="•"/>
            </a:pPr>
            <a:r>
              <a:rPr lang="en-GB" sz="2000" dirty="0">
                <a:latin typeface="Twinkl" panose="02000000000000000000" pitchFamily="2" charset="0"/>
              </a:rPr>
              <a:t>Information reports</a:t>
            </a:r>
          </a:p>
        </p:txBody>
      </p:sp>
      <p:sp>
        <p:nvSpPr>
          <p:cNvPr id="16" name="Title 1">
            <a:extLst>
              <a:ext uri="{FF2B5EF4-FFF2-40B4-BE49-F238E27FC236}">
                <a16:creationId xmlns:a16="http://schemas.microsoft.com/office/drawing/2014/main" id="{86CCD25D-45E6-F34D-B882-46E94AE8AAD3}"/>
              </a:ext>
            </a:extLst>
          </p:cNvPr>
          <p:cNvSpPr txBox="1">
            <a:spLocks/>
          </p:cNvSpPr>
          <p:nvPr/>
        </p:nvSpPr>
        <p:spPr>
          <a:xfrm>
            <a:off x="7717133" y="416688"/>
            <a:ext cx="4100620" cy="109830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000" b="1" i="0" kern="1200" cap="none" spc="0" baseline="0" dirty="0">
                <a:solidFill>
                  <a:schemeClr val="tx1">
                    <a:lumMod val="85000"/>
                    <a:lumOff val="15000"/>
                  </a:schemeClr>
                </a:solidFill>
                <a:effectLst/>
                <a:latin typeface="+mj-lt"/>
                <a:ea typeface="+mn-ea"/>
                <a:cs typeface="+mn-cs"/>
              </a:defRPr>
            </a:lvl1pPr>
          </a:lstStyle>
          <a:p>
            <a:pPr algn="ctr"/>
            <a:r>
              <a:rPr lang="en-GB" dirty="0">
                <a:latin typeface="Twinkl Cursive Looped" panose="02000000000000000000" pitchFamily="2" charset="0"/>
                <a:cs typeface="Calibri" panose="020F0502020204030204" pitchFamily="34" charset="0"/>
              </a:rPr>
              <a:t>English</a:t>
            </a:r>
          </a:p>
        </p:txBody>
      </p:sp>
      <p:sp>
        <p:nvSpPr>
          <p:cNvPr id="17" name="Rectangle 16"/>
          <p:cNvSpPr/>
          <p:nvPr/>
        </p:nvSpPr>
        <p:spPr>
          <a:xfrm>
            <a:off x="1057789" y="4892349"/>
            <a:ext cx="4799479" cy="1015663"/>
          </a:xfrm>
          <a:prstGeom prst="rect">
            <a:avLst/>
          </a:prstGeom>
        </p:spPr>
        <p:txBody>
          <a:bodyPr wrap="square">
            <a:spAutoFit/>
          </a:bodyPr>
          <a:lstStyle/>
          <a:p>
            <a:pPr algn="ctr"/>
            <a:r>
              <a:rPr lang="en-GB" sz="2000" b="1" dirty="0">
                <a:solidFill>
                  <a:srgbClr val="00B0F0"/>
                </a:solidFill>
                <a:latin typeface="Twinkl" panose="02000000000000000000" pitchFamily="2" charset="0"/>
                <a:cs typeface="Calibri" panose="020F0502020204030204" pitchFamily="34" charset="0"/>
              </a:rPr>
              <a:t>A selection of books we will read during our time in Year 6.</a:t>
            </a:r>
          </a:p>
          <a:p>
            <a:pPr algn="ctr"/>
            <a:r>
              <a:rPr lang="en-GB" sz="2000" b="1" dirty="0">
                <a:solidFill>
                  <a:srgbClr val="00B0F0"/>
                </a:solidFill>
                <a:latin typeface="Twinkl" panose="02000000000000000000" pitchFamily="2" charset="0"/>
                <a:cs typeface="Calibri" panose="020F0502020204030204" pitchFamily="34" charset="0"/>
              </a:rPr>
              <a:t>Please try not to read these at home! </a:t>
            </a:r>
            <a:endParaRPr lang="en-GB" sz="2000" b="1" dirty="0">
              <a:solidFill>
                <a:srgbClr val="00B0F0"/>
              </a:solidFill>
              <a:latin typeface="Twinkl" panose="02000000000000000000" pitchFamily="2" charset="0"/>
            </a:endParaRPr>
          </a:p>
        </p:txBody>
      </p:sp>
    </p:spTree>
    <p:extLst>
      <p:ext uri="{BB962C8B-B14F-4D97-AF65-F5344CB8AC3E}">
        <p14:creationId xmlns:p14="http://schemas.microsoft.com/office/powerpoint/2010/main" val="5785616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r="8270"/>
          <a:stretch/>
        </p:blipFill>
        <p:spPr>
          <a:xfrm>
            <a:off x="3870957" y="983958"/>
            <a:ext cx="4821744" cy="5385637"/>
          </a:xfrm>
          <a:prstGeom prst="rect">
            <a:avLst/>
          </a:prstGeom>
        </p:spPr>
      </p:pic>
      <p:sp>
        <p:nvSpPr>
          <p:cNvPr id="5" name="Rectangle 4"/>
          <p:cNvSpPr/>
          <p:nvPr/>
        </p:nvSpPr>
        <p:spPr>
          <a:xfrm>
            <a:off x="570607" y="5589646"/>
            <a:ext cx="2953222" cy="646331"/>
          </a:xfrm>
          <a:prstGeom prst="rect">
            <a:avLst/>
          </a:prstGeom>
        </p:spPr>
        <p:txBody>
          <a:bodyPr wrap="square">
            <a:spAutoFit/>
          </a:bodyPr>
          <a:lstStyle/>
          <a:p>
            <a:r>
              <a:rPr lang="en-GB" dirty="0">
                <a:latin typeface="Twinkl" panose="02000000000000000000" pitchFamily="2" charset="0"/>
                <a:cs typeface="Calibri" panose="020F0502020204030204" pitchFamily="34" charset="0"/>
              </a:rPr>
              <a:t>An example of ‘expected’ Maths in Year 6 (6S).</a:t>
            </a:r>
            <a:endParaRPr lang="en-GB" dirty="0">
              <a:latin typeface="Twinkl" panose="02000000000000000000" pitchFamily="2" charset="0"/>
            </a:endParaRPr>
          </a:p>
        </p:txBody>
      </p:sp>
      <p:sp>
        <p:nvSpPr>
          <p:cNvPr id="6" name="Title 1">
            <a:extLst>
              <a:ext uri="{FF2B5EF4-FFF2-40B4-BE49-F238E27FC236}">
                <a16:creationId xmlns:a16="http://schemas.microsoft.com/office/drawing/2014/main" id="{F113F6AC-DC32-A24F-888C-5F2B73568A9E}"/>
              </a:ext>
            </a:extLst>
          </p:cNvPr>
          <p:cNvSpPr>
            <a:spLocks noGrp="1"/>
          </p:cNvSpPr>
          <p:nvPr>
            <p:ph type="title"/>
          </p:nvPr>
        </p:nvSpPr>
        <p:spPr>
          <a:xfrm>
            <a:off x="362263" y="239845"/>
            <a:ext cx="11432340" cy="964883"/>
          </a:xfrm>
        </p:spPr>
        <p:txBody>
          <a:bodyPr/>
          <a:lstStyle/>
          <a:p>
            <a:pPr algn="ctr"/>
            <a:r>
              <a:rPr lang="en-US" dirty="0">
                <a:latin typeface="Twinkl Cursive Looped" panose="02000000000000000000" pitchFamily="2" charset="0"/>
                <a:cs typeface="Calibri" panose="020F0502020204030204" pitchFamily="34" charset="0"/>
              </a:rPr>
              <a:t>Year 6 Curriculum Expectations</a:t>
            </a:r>
          </a:p>
        </p:txBody>
      </p:sp>
    </p:spTree>
    <p:extLst>
      <p:ext uri="{BB962C8B-B14F-4D97-AF65-F5344CB8AC3E}">
        <p14:creationId xmlns:p14="http://schemas.microsoft.com/office/powerpoint/2010/main" val="29247320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3F6AC-DC32-A24F-888C-5F2B73568A9E}"/>
              </a:ext>
            </a:extLst>
          </p:cNvPr>
          <p:cNvSpPr>
            <a:spLocks noGrp="1"/>
          </p:cNvSpPr>
          <p:nvPr>
            <p:ph type="title"/>
          </p:nvPr>
        </p:nvSpPr>
        <p:spPr>
          <a:xfrm>
            <a:off x="362263" y="239845"/>
            <a:ext cx="11478638" cy="964883"/>
          </a:xfrm>
        </p:spPr>
        <p:txBody>
          <a:bodyPr/>
          <a:lstStyle/>
          <a:p>
            <a:pPr algn="ctr"/>
            <a:r>
              <a:rPr lang="en-US" dirty="0">
                <a:latin typeface="Twinkl Cursive Looped" panose="02000000000000000000" pitchFamily="2" charset="0"/>
                <a:cs typeface="Calibri" panose="020F0502020204030204" pitchFamily="34" charset="0"/>
              </a:rPr>
              <a:t>Year 6 Curriculum Expectations</a:t>
            </a:r>
          </a:p>
        </p:txBody>
      </p:sp>
      <p:pic>
        <p:nvPicPr>
          <p:cNvPr id="6" name="Content Placeholder 5"/>
          <p:cNvPicPr>
            <a:picLocks noGrp="1" noChangeAspect="1"/>
          </p:cNvPicPr>
          <p:nvPr>
            <p:ph idx="1"/>
          </p:nvPr>
        </p:nvPicPr>
        <p:blipFill>
          <a:blip r:embed="rId2"/>
          <a:stretch>
            <a:fillRect/>
          </a:stretch>
        </p:blipFill>
        <p:spPr>
          <a:xfrm>
            <a:off x="779133" y="1100588"/>
            <a:ext cx="4422453" cy="5238677"/>
          </a:xfrm>
          <a:prstGeom prst="rect">
            <a:avLst/>
          </a:prstGeom>
        </p:spPr>
      </p:pic>
      <p:pic>
        <p:nvPicPr>
          <p:cNvPr id="7" name="Picture 6"/>
          <p:cNvPicPr>
            <a:picLocks noChangeAspect="1"/>
          </p:cNvPicPr>
          <p:nvPr/>
        </p:nvPicPr>
        <p:blipFill>
          <a:blip r:embed="rId3"/>
          <a:stretch>
            <a:fillRect/>
          </a:stretch>
        </p:blipFill>
        <p:spPr>
          <a:xfrm>
            <a:off x="5350575" y="1100588"/>
            <a:ext cx="4691130" cy="5238677"/>
          </a:xfrm>
          <a:prstGeom prst="rect">
            <a:avLst/>
          </a:prstGeom>
        </p:spPr>
      </p:pic>
      <p:sp>
        <p:nvSpPr>
          <p:cNvPr id="8" name="Rectangle 7"/>
          <p:cNvSpPr/>
          <p:nvPr/>
        </p:nvSpPr>
        <p:spPr>
          <a:xfrm>
            <a:off x="6933023" y="6154599"/>
            <a:ext cx="5020926" cy="369332"/>
          </a:xfrm>
          <a:prstGeom prst="rect">
            <a:avLst/>
          </a:prstGeom>
        </p:spPr>
        <p:txBody>
          <a:bodyPr wrap="none">
            <a:spAutoFit/>
          </a:bodyPr>
          <a:lstStyle/>
          <a:p>
            <a:r>
              <a:rPr lang="en-GB" dirty="0">
                <a:latin typeface="Twinkl" panose="02000000000000000000" pitchFamily="2" charset="0"/>
                <a:cs typeface="Calibri" panose="020F0502020204030204" pitchFamily="34" charset="0"/>
              </a:rPr>
              <a:t>An example of ‘expected’ Science in Year 6 (6S).</a:t>
            </a:r>
            <a:endParaRPr lang="en-GB" dirty="0">
              <a:latin typeface="Twinkl" panose="02000000000000000000" pitchFamily="2" charset="0"/>
            </a:endParaRPr>
          </a:p>
        </p:txBody>
      </p:sp>
    </p:spTree>
    <p:extLst>
      <p:ext uri="{BB962C8B-B14F-4D97-AF65-F5344CB8AC3E}">
        <p14:creationId xmlns:p14="http://schemas.microsoft.com/office/powerpoint/2010/main" val="17086048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21DD53-0B3E-4C42-A8E0-0A067BD22D2D}"/>
              </a:ext>
            </a:extLst>
          </p:cNvPr>
          <p:cNvSpPr>
            <a:spLocks noGrp="1"/>
          </p:cNvSpPr>
          <p:nvPr>
            <p:ph idx="1"/>
          </p:nvPr>
        </p:nvSpPr>
        <p:spPr>
          <a:xfrm>
            <a:off x="469232" y="601579"/>
            <a:ext cx="11201400" cy="5702968"/>
          </a:xfrm>
        </p:spPr>
        <p:txBody>
          <a:bodyPr vert="horz" lIns="91440" tIns="45720" rIns="91440" bIns="45720" rtlCol="0" anchor="t">
            <a:normAutofit fontScale="92500" lnSpcReduction="10000"/>
          </a:bodyPr>
          <a:lstStyle/>
          <a:p>
            <a:pPr marL="0" indent="0" algn="ctr">
              <a:buNone/>
            </a:pPr>
            <a:r>
              <a:rPr lang="en-US" sz="4300" dirty="0">
                <a:latin typeface="Twinkl Cursive Looped" panose="02000000000000000000" pitchFamily="2" charset="0"/>
                <a:cs typeface="Calibri" panose="020F0502020204030204" pitchFamily="34" charset="0"/>
              </a:rPr>
              <a:t>Year 6 PE will take place on </a:t>
            </a:r>
            <a:r>
              <a:rPr lang="en-US" sz="4300" b="1" dirty="0">
                <a:latin typeface="Twinkl Cursive Looped" panose="02000000000000000000" pitchFamily="2" charset="0"/>
                <a:cs typeface="Calibri" panose="020F0502020204030204" pitchFamily="34" charset="0"/>
              </a:rPr>
              <a:t>Tuesday</a:t>
            </a:r>
            <a:r>
              <a:rPr lang="en-US" sz="4300" dirty="0">
                <a:latin typeface="Twinkl Cursive Looped" panose="02000000000000000000" pitchFamily="2" charset="0"/>
                <a:cs typeface="Calibri" panose="020F0502020204030204" pitchFamily="34" charset="0"/>
              </a:rPr>
              <a:t> and </a:t>
            </a:r>
            <a:r>
              <a:rPr lang="en-US" sz="4300" b="1" dirty="0">
                <a:latin typeface="Twinkl Cursive Looped" panose="02000000000000000000" pitchFamily="2" charset="0"/>
                <a:cs typeface="Calibri" panose="020F0502020204030204" pitchFamily="34" charset="0"/>
              </a:rPr>
              <a:t>Friday</a:t>
            </a:r>
            <a:r>
              <a:rPr lang="en-US" sz="4300" dirty="0">
                <a:latin typeface="Twinkl Cursive Looped" panose="02000000000000000000" pitchFamily="2" charset="0"/>
                <a:cs typeface="Calibri" panose="020F0502020204030204" pitchFamily="34" charset="0"/>
              </a:rPr>
              <a:t>. </a:t>
            </a:r>
          </a:p>
          <a:p>
            <a:pPr marL="0" indent="0">
              <a:buNone/>
            </a:pPr>
            <a:r>
              <a:rPr lang="en-US" sz="2400" b="1" dirty="0">
                <a:latin typeface="Twinkl" panose="02000000000000000000" pitchFamily="2" charset="0"/>
                <a:cs typeface="Calibri" panose="020F0502020204030204" pitchFamily="34" charset="0"/>
              </a:rPr>
              <a:t>Indoor PE will be on Tuesday afternoon.  Outdoor PE will be on Friday afternoon. </a:t>
            </a:r>
          </a:p>
          <a:p>
            <a:pPr marL="0" indent="0">
              <a:buNone/>
            </a:pPr>
            <a:r>
              <a:rPr lang="en-US" sz="2400" b="1" dirty="0">
                <a:latin typeface="Twinkl"/>
                <a:cs typeface="Calibri"/>
              </a:rPr>
              <a:t>Please ensure that your child </a:t>
            </a:r>
            <a:r>
              <a:rPr lang="en-US" sz="2400" b="1" dirty="0">
                <a:solidFill>
                  <a:srgbClr val="00B050"/>
                </a:solidFill>
                <a:latin typeface="Twinkl"/>
                <a:cs typeface="Calibri"/>
              </a:rPr>
              <a:t>arrives at school wearing appropriate PE kit </a:t>
            </a:r>
            <a:r>
              <a:rPr lang="en-US" sz="2400" b="1" dirty="0">
                <a:latin typeface="Twinkl"/>
                <a:cs typeface="Calibri"/>
              </a:rPr>
              <a:t>on these days. Children will be unable to participate in PE if they are wearing earrings.</a:t>
            </a:r>
            <a:endParaRPr lang="en-US" sz="2400" b="1" dirty="0">
              <a:latin typeface="Twinkl" panose="02000000000000000000" pitchFamily="2" charset="0"/>
              <a:cs typeface="Calibri" panose="020F0502020204030204" pitchFamily="34" charset="0"/>
            </a:endParaRPr>
          </a:p>
          <a:p>
            <a:pPr marL="0" indent="0">
              <a:buNone/>
            </a:pPr>
            <a:endParaRPr lang="en-US" sz="2400" b="1" dirty="0">
              <a:latin typeface="Twinkl" panose="02000000000000000000" pitchFamily="2" charset="0"/>
              <a:cs typeface="Calibri" panose="020F0502020204030204" pitchFamily="34" charset="0"/>
            </a:endParaRPr>
          </a:p>
          <a:p>
            <a:pPr marL="0" indent="0">
              <a:buNone/>
            </a:pPr>
            <a:r>
              <a:rPr lang="en-US" sz="2400" dirty="0">
                <a:latin typeface="Twinkl" panose="02000000000000000000" pitchFamily="2" charset="0"/>
                <a:cs typeface="Calibri" panose="020F0502020204030204" pitchFamily="34" charset="0"/>
              </a:rPr>
              <a:t>This should include:</a:t>
            </a:r>
          </a:p>
          <a:p>
            <a:r>
              <a:rPr lang="en-US" sz="2400" dirty="0">
                <a:latin typeface="Twinkl" panose="02000000000000000000" pitchFamily="2" charset="0"/>
                <a:cs typeface="Calibri" panose="020F0502020204030204" pitchFamily="34" charset="0"/>
              </a:rPr>
              <a:t>House team PE t-shirt</a:t>
            </a:r>
          </a:p>
          <a:p>
            <a:r>
              <a:rPr lang="en-US" sz="2400" dirty="0">
                <a:latin typeface="Twinkl" panose="02000000000000000000" pitchFamily="2" charset="0"/>
                <a:cs typeface="Calibri" panose="020F0502020204030204" pitchFamily="34" charset="0"/>
              </a:rPr>
              <a:t>Navy/black tracksuit bottoms /leggings (shorts in warm weather and for indoor PE)</a:t>
            </a:r>
          </a:p>
          <a:p>
            <a:r>
              <a:rPr lang="en-US" sz="2400" dirty="0">
                <a:latin typeface="Twinkl" panose="02000000000000000000" pitchFamily="2" charset="0"/>
                <a:cs typeface="Calibri" panose="020F0502020204030204" pitchFamily="34" charset="0"/>
              </a:rPr>
              <a:t>Navy</a:t>
            </a:r>
            <a:r>
              <a:rPr lang="en-US" sz="2400">
                <a:latin typeface="Twinkl" panose="02000000000000000000" pitchFamily="2" charset="0"/>
                <a:cs typeface="Calibri" panose="020F0502020204030204" pitchFamily="34" charset="0"/>
              </a:rPr>
              <a:t>/black sweatshirt</a:t>
            </a:r>
            <a:endParaRPr lang="en-US" sz="2400" dirty="0">
              <a:latin typeface="Twinkl" panose="02000000000000000000" pitchFamily="2" charset="0"/>
              <a:cs typeface="Calibri" panose="020F0502020204030204" pitchFamily="34" charset="0"/>
            </a:endParaRPr>
          </a:p>
          <a:p>
            <a:r>
              <a:rPr lang="en-US" sz="2400" dirty="0">
                <a:latin typeface="Twinkl" panose="02000000000000000000" pitchFamily="2" charset="0"/>
                <a:cs typeface="Calibri" panose="020F0502020204030204" pitchFamily="34" charset="0"/>
              </a:rPr>
              <a:t>Socks</a:t>
            </a:r>
          </a:p>
          <a:p>
            <a:r>
              <a:rPr lang="en-US" sz="2400" dirty="0">
                <a:latin typeface="Twinkl" panose="02000000000000000000" pitchFamily="2" charset="0"/>
                <a:cs typeface="Calibri" panose="020F0502020204030204" pitchFamily="34" charset="0"/>
              </a:rPr>
              <a:t>Trainers</a:t>
            </a:r>
          </a:p>
          <a:p>
            <a:pPr marL="0" indent="0">
              <a:buNone/>
            </a:pPr>
            <a:r>
              <a:rPr lang="en-US" sz="2400" b="1" dirty="0">
                <a:latin typeface="Twinkl" panose="02000000000000000000" pitchFamily="2" charset="0"/>
                <a:cs typeface="Calibri" panose="020F0502020204030204" pitchFamily="34" charset="0"/>
              </a:rPr>
              <a:t>Shorts and house team PE t-shirt will be required for indoor PE. </a:t>
            </a:r>
          </a:p>
        </p:txBody>
      </p:sp>
    </p:spTree>
    <p:extLst>
      <p:ext uri="{BB962C8B-B14F-4D97-AF65-F5344CB8AC3E}">
        <p14:creationId xmlns:p14="http://schemas.microsoft.com/office/powerpoint/2010/main" val="31836123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C2499-2ECB-F546-8B47-1A3000C35249}"/>
              </a:ext>
            </a:extLst>
          </p:cNvPr>
          <p:cNvSpPr>
            <a:spLocks noGrp="1"/>
          </p:cNvSpPr>
          <p:nvPr>
            <p:ph type="title"/>
          </p:nvPr>
        </p:nvSpPr>
        <p:spPr>
          <a:xfrm>
            <a:off x="465221" y="219456"/>
            <a:ext cx="10058400" cy="1371600"/>
          </a:xfrm>
        </p:spPr>
        <p:txBody>
          <a:bodyPr/>
          <a:lstStyle/>
          <a:p>
            <a:r>
              <a:rPr lang="en-US" dirty="0">
                <a:latin typeface="Twinkl Cursive Looped" panose="02000000000000000000" pitchFamily="2" charset="0"/>
                <a:cs typeface="Calibri" panose="020F0502020204030204" pitchFamily="34" charset="0"/>
              </a:rPr>
              <a:t>Behaviour</a:t>
            </a:r>
          </a:p>
        </p:txBody>
      </p:sp>
      <p:sp>
        <p:nvSpPr>
          <p:cNvPr id="6" name="Content Placeholder 5">
            <a:extLst>
              <a:ext uri="{FF2B5EF4-FFF2-40B4-BE49-F238E27FC236}">
                <a16:creationId xmlns:a16="http://schemas.microsoft.com/office/drawing/2014/main" id="{4F4964FE-CB40-A841-8226-F687809E598F}"/>
              </a:ext>
            </a:extLst>
          </p:cNvPr>
          <p:cNvSpPr>
            <a:spLocks noGrp="1"/>
          </p:cNvSpPr>
          <p:nvPr>
            <p:ph idx="1"/>
          </p:nvPr>
        </p:nvSpPr>
        <p:spPr>
          <a:xfrm>
            <a:off x="465221" y="1236846"/>
            <a:ext cx="11261558" cy="5163953"/>
          </a:xfrm>
        </p:spPr>
        <p:txBody>
          <a:bodyPr>
            <a:normAutofit fontScale="77500" lnSpcReduction="20000"/>
          </a:bodyPr>
          <a:lstStyle/>
          <a:p>
            <a:pPr marL="0" indent="0">
              <a:buNone/>
            </a:pPr>
            <a:r>
              <a:rPr lang="en-US" dirty="0">
                <a:latin typeface="Twinkl" panose="02000000000000000000" pitchFamily="2" charset="0"/>
                <a:cs typeface="Calibri" panose="020F0502020204030204" pitchFamily="34" charset="0"/>
              </a:rPr>
              <a:t>Children are encouraged and expected to follow the school’s Golden Rules:</a:t>
            </a:r>
          </a:p>
          <a:p>
            <a:r>
              <a:rPr lang="en-US" dirty="0">
                <a:latin typeface="Twinkl" panose="02000000000000000000" pitchFamily="2" charset="0"/>
                <a:cs typeface="Calibri" panose="020F0502020204030204" pitchFamily="34" charset="0"/>
              </a:rPr>
              <a:t>Golden Rule 1: Follow instructions. Listen to all adults working in the school. </a:t>
            </a:r>
          </a:p>
          <a:p>
            <a:r>
              <a:rPr lang="en-US" dirty="0">
                <a:latin typeface="Twinkl" panose="02000000000000000000" pitchFamily="2" charset="0"/>
                <a:cs typeface="Calibri" panose="020F0502020204030204" pitchFamily="34" charset="0"/>
              </a:rPr>
              <a:t>Golden Rule 2: Be gentle, kind and polite. Keep hands, feet and unkind words to yourself. </a:t>
            </a:r>
          </a:p>
          <a:p>
            <a:r>
              <a:rPr lang="en-US" dirty="0">
                <a:latin typeface="Twinkl" panose="02000000000000000000" pitchFamily="2" charset="0"/>
                <a:cs typeface="Calibri" panose="020F0502020204030204" pitchFamily="34" charset="0"/>
              </a:rPr>
              <a:t>Golden Rule 3: Value people’s belongings. Respect the school and other people’s property. </a:t>
            </a:r>
          </a:p>
          <a:p>
            <a:r>
              <a:rPr lang="en-US" dirty="0">
                <a:latin typeface="Twinkl" panose="02000000000000000000" pitchFamily="2" charset="0"/>
                <a:cs typeface="Calibri" panose="020F0502020204030204" pitchFamily="34" charset="0"/>
              </a:rPr>
              <a:t>Golden Rule 4: Be honest. Tell the truth. </a:t>
            </a:r>
          </a:p>
          <a:p>
            <a:pPr marL="0" indent="0">
              <a:buNone/>
            </a:pPr>
            <a:endParaRPr lang="en-US" dirty="0">
              <a:latin typeface="Twinkl" panose="02000000000000000000" pitchFamily="2" charset="0"/>
              <a:cs typeface="Calibri" panose="020F0502020204030204" pitchFamily="34" charset="0"/>
            </a:endParaRPr>
          </a:p>
          <a:p>
            <a:pPr marL="0" indent="0">
              <a:buNone/>
            </a:pPr>
            <a:r>
              <a:rPr lang="en-US" b="1" dirty="0">
                <a:latin typeface="Twinkl" panose="02000000000000000000" pitchFamily="2" charset="0"/>
                <a:cs typeface="Calibri" panose="020F0502020204030204" pitchFamily="34" charset="0"/>
              </a:rPr>
              <a:t>Restorative Justice</a:t>
            </a:r>
          </a:p>
          <a:p>
            <a:pPr marL="0" indent="0">
              <a:buNone/>
            </a:pPr>
            <a:r>
              <a:rPr lang="en-GB" dirty="0">
                <a:latin typeface="Twinkl" panose="02000000000000000000" pitchFamily="2" charset="0"/>
                <a:cs typeface="Calibri" panose="020F0502020204030204" pitchFamily="34" charset="0"/>
              </a:rPr>
              <a:t>Restorative justice is a set of principles and practice that encourages children to take responsibility for their behaviour by thinking through the causes and consequences, it involves helping the child think through their behaviour, its consequences and what they can do to make it better.</a:t>
            </a:r>
          </a:p>
          <a:p>
            <a:pPr marL="0" indent="0">
              <a:buNone/>
            </a:pPr>
            <a:r>
              <a:rPr lang="en-GB" dirty="0">
                <a:latin typeface="Twinkl" panose="02000000000000000000" pitchFamily="2" charset="0"/>
                <a:cs typeface="Calibri" panose="020F0502020204030204" pitchFamily="34" charset="0"/>
              </a:rPr>
              <a:t>It supports the development, maintenance and repair of relationships, it helps build a community that is based around empathy and self-learning where children take responsibility for their behaviour. </a:t>
            </a:r>
          </a:p>
          <a:p>
            <a:endParaRPr lang="en-GB" dirty="0">
              <a:latin typeface="Twinkl" panose="02000000000000000000" pitchFamily="2" charset="0"/>
              <a:cs typeface="Calibri" panose="020F0502020204030204" pitchFamily="34" charset="0"/>
            </a:endParaRPr>
          </a:p>
          <a:p>
            <a:pPr marL="0" indent="0">
              <a:buNone/>
            </a:pPr>
            <a:r>
              <a:rPr lang="en-GB" dirty="0">
                <a:latin typeface="Twinkl" panose="02000000000000000000" pitchFamily="2" charset="0"/>
                <a:cs typeface="Calibri" panose="020F0502020204030204" pitchFamily="34" charset="0"/>
              </a:rPr>
              <a:t>Restorative practices centre around a set of key questions that help children think about their behaviour and understand how they can correct it:</a:t>
            </a:r>
          </a:p>
          <a:p>
            <a:r>
              <a:rPr lang="en-GB" dirty="0">
                <a:latin typeface="Twinkl" panose="02000000000000000000" pitchFamily="2" charset="0"/>
                <a:cs typeface="Calibri" panose="020F0502020204030204" pitchFamily="34" charset="0"/>
              </a:rPr>
              <a:t>What happened?</a:t>
            </a:r>
          </a:p>
          <a:p>
            <a:r>
              <a:rPr lang="en-GB" dirty="0">
                <a:latin typeface="Twinkl" panose="02000000000000000000" pitchFamily="2" charset="0"/>
                <a:cs typeface="Calibri" panose="020F0502020204030204" pitchFamily="34" charset="0"/>
              </a:rPr>
              <a:t>What were you thinking and feeling at the time?</a:t>
            </a:r>
          </a:p>
          <a:p>
            <a:r>
              <a:rPr lang="en-GB" dirty="0">
                <a:latin typeface="Twinkl" panose="02000000000000000000" pitchFamily="2" charset="0"/>
                <a:cs typeface="Calibri" panose="020F0502020204030204" pitchFamily="34" charset="0"/>
              </a:rPr>
              <a:t>What have you thought about it since?</a:t>
            </a:r>
          </a:p>
          <a:p>
            <a:r>
              <a:rPr lang="en-GB" dirty="0">
                <a:latin typeface="Twinkl" panose="02000000000000000000" pitchFamily="2" charset="0"/>
                <a:cs typeface="Calibri" panose="020F0502020204030204" pitchFamily="34" charset="0"/>
              </a:rPr>
              <a:t>Who has been affected and in what way?</a:t>
            </a:r>
          </a:p>
          <a:p>
            <a:r>
              <a:rPr lang="en-GB" dirty="0">
                <a:latin typeface="Twinkl" panose="02000000000000000000" pitchFamily="2" charset="0"/>
                <a:cs typeface="Calibri" panose="020F0502020204030204" pitchFamily="34" charset="0"/>
              </a:rPr>
              <a:t>How could things have been done differently?</a:t>
            </a:r>
          </a:p>
          <a:p>
            <a:r>
              <a:rPr lang="en-GB" dirty="0">
                <a:latin typeface="Twinkl" panose="02000000000000000000" pitchFamily="2" charset="0"/>
                <a:cs typeface="Calibri" panose="020F0502020204030204" pitchFamily="34" charset="0"/>
              </a:rPr>
              <a:t>What do you think needs to happen to make things right?</a:t>
            </a:r>
          </a:p>
          <a:p>
            <a:endParaRPr lang="en-US" dirty="0">
              <a:latin typeface="Twinkl" panose="02000000000000000000" pitchFamily="2" charset="0"/>
              <a:cs typeface="Calibri" panose="020F0502020204030204" pitchFamily="34" charset="0"/>
            </a:endParaRPr>
          </a:p>
        </p:txBody>
      </p:sp>
      <p:sp>
        <p:nvSpPr>
          <p:cNvPr id="3" name="TextBox 2"/>
          <p:cNvSpPr txBox="1"/>
          <p:nvPr/>
        </p:nvSpPr>
        <p:spPr>
          <a:xfrm>
            <a:off x="7525265" y="741124"/>
            <a:ext cx="3904735" cy="1375771"/>
          </a:xfrm>
          <a:prstGeom prst="rect">
            <a:avLst/>
          </a:prstGeom>
          <a:noFill/>
          <a:ln>
            <a:solidFill>
              <a:srgbClr val="00B050"/>
            </a:solidFill>
          </a:ln>
        </p:spPr>
        <p:txBody>
          <a:bodyPr wrap="square" rtlCol="0">
            <a:spAutoFit/>
          </a:bodyPr>
          <a:lstStyle/>
          <a:p>
            <a:pPr algn="ctr"/>
            <a:r>
              <a:rPr lang="en-GB" sz="2000" b="1" dirty="0">
                <a:solidFill>
                  <a:srgbClr val="00B050"/>
                </a:solidFill>
                <a:latin typeface="Twinkl Cursive Looped" panose="02000000000000000000" pitchFamily="2" charset="0"/>
                <a:cs typeface="Calibri" panose="020F0502020204030204" pitchFamily="34" charset="0"/>
              </a:rPr>
              <a:t>Good behaviour is celebrated through positive praise, house points, notes in diaries and telephone calls home. </a:t>
            </a:r>
          </a:p>
        </p:txBody>
      </p:sp>
    </p:spTree>
    <p:extLst>
      <p:ext uri="{BB962C8B-B14F-4D97-AF65-F5344CB8AC3E}">
        <p14:creationId xmlns:p14="http://schemas.microsoft.com/office/powerpoint/2010/main" val="23955867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DF56F-8026-7D42-A5A4-57FD786AB65B}"/>
              </a:ext>
            </a:extLst>
          </p:cNvPr>
          <p:cNvSpPr>
            <a:spLocks noGrp="1"/>
          </p:cNvSpPr>
          <p:nvPr>
            <p:ph type="title"/>
          </p:nvPr>
        </p:nvSpPr>
        <p:spPr>
          <a:xfrm>
            <a:off x="9400571" y="458599"/>
            <a:ext cx="2350097" cy="849340"/>
          </a:xfrm>
        </p:spPr>
        <p:txBody>
          <a:bodyPr/>
          <a:lstStyle/>
          <a:p>
            <a:pPr algn="ctr"/>
            <a:r>
              <a:rPr lang="en-US" dirty="0">
                <a:latin typeface="Twinkl Cursive Looped" panose="02000000000000000000" pitchFamily="2" charset="0"/>
                <a:cs typeface="Calibri" panose="020F0502020204030204" pitchFamily="34" charset="0"/>
              </a:rPr>
              <a:t>Uniform</a:t>
            </a:r>
          </a:p>
        </p:txBody>
      </p:sp>
      <p:sp>
        <p:nvSpPr>
          <p:cNvPr id="3" name="Content Placeholder 2">
            <a:extLst>
              <a:ext uri="{FF2B5EF4-FFF2-40B4-BE49-F238E27FC236}">
                <a16:creationId xmlns:a16="http://schemas.microsoft.com/office/drawing/2014/main" id="{84B0F686-2A10-A046-AD56-73DA97ECCC07}"/>
              </a:ext>
            </a:extLst>
          </p:cNvPr>
          <p:cNvSpPr>
            <a:spLocks noGrp="1"/>
          </p:cNvSpPr>
          <p:nvPr>
            <p:ph idx="1"/>
          </p:nvPr>
        </p:nvSpPr>
        <p:spPr>
          <a:xfrm>
            <a:off x="496949" y="516273"/>
            <a:ext cx="6320540" cy="5884527"/>
          </a:xfrm>
        </p:spPr>
        <p:txBody>
          <a:bodyPr>
            <a:noAutofit/>
          </a:bodyPr>
          <a:lstStyle/>
          <a:p>
            <a:r>
              <a:rPr lang="en-US" sz="1800" dirty="0">
                <a:latin typeface="Twinkl" panose="02000000000000000000" pitchFamily="2" charset="0"/>
                <a:cs typeface="Calibri" panose="020F0502020204030204" pitchFamily="34" charset="0"/>
              </a:rPr>
              <a:t>Children should wear correct school uniform to school. Please contact the school office or your child’s class teacher if you have any queries regarding school uniform. </a:t>
            </a:r>
          </a:p>
          <a:p>
            <a:r>
              <a:rPr lang="en-US" sz="1800" dirty="0">
                <a:latin typeface="Twinkl" panose="02000000000000000000" pitchFamily="2" charset="0"/>
                <a:cs typeface="Calibri" panose="020F0502020204030204" pitchFamily="34" charset="0"/>
              </a:rPr>
              <a:t>No jewellery is to be worn in school. </a:t>
            </a:r>
          </a:p>
          <a:p>
            <a:r>
              <a:rPr lang="en-GB" sz="1800" dirty="0">
                <a:latin typeface="Twinkl" panose="02000000000000000000" pitchFamily="2" charset="0"/>
                <a:cs typeface="Calibri" panose="020F0502020204030204" pitchFamily="34" charset="0"/>
              </a:rPr>
              <a:t>Hair longer than collar length must be tied up.  Extremes of fashion such as shaved patterns/lines or partings, colours, very short hair on one side with longer on the other etc. are not allowed. </a:t>
            </a:r>
          </a:p>
          <a:p>
            <a:r>
              <a:rPr lang="en-US" sz="1800" dirty="0">
                <a:latin typeface="Twinkl" panose="02000000000000000000" pitchFamily="2" charset="0"/>
                <a:cs typeface="Calibri" panose="020F0502020204030204" pitchFamily="34" charset="0"/>
              </a:rPr>
              <a:t>Only small hair accessories are permitted and, if worn, should be </a:t>
            </a:r>
            <a:r>
              <a:rPr lang="en-US" sz="1800" b="1" dirty="0">
                <a:latin typeface="Twinkl" panose="02000000000000000000" pitchFamily="2" charset="0"/>
                <a:cs typeface="Calibri" panose="020F0502020204030204" pitchFamily="34" charset="0"/>
              </a:rPr>
              <a:t>black, navy or white only</a:t>
            </a:r>
            <a:r>
              <a:rPr lang="en-US" sz="1800" dirty="0">
                <a:latin typeface="Twinkl" panose="02000000000000000000" pitchFamily="2" charset="0"/>
                <a:cs typeface="Calibri" panose="020F0502020204030204" pitchFamily="34" charset="0"/>
              </a:rPr>
              <a:t>. Large bows and ribbons are not to be worn. </a:t>
            </a:r>
            <a:endParaRPr lang="en-GB" sz="1800" dirty="0">
              <a:latin typeface="Twinkl" panose="02000000000000000000" pitchFamily="2" charset="0"/>
              <a:cs typeface="Calibri" panose="020F0502020204030204" pitchFamily="34" charset="0"/>
            </a:endParaRPr>
          </a:p>
          <a:p>
            <a:r>
              <a:rPr lang="en-US" sz="1800" dirty="0">
                <a:latin typeface="Twinkl" panose="02000000000000000000" pitchFamily="2" charset="0"/>
                <a:cs typeface="Calibri" panose="020F0502020204030204" pitchFamily="34" charset="0"/>
              </a:rPr>
              <a:t>Bags should be appropriate school bags or backpacks and practical for children’s use. </a:t>
            </a:r>
            <a:r>
              <a:rPr lang="en-US" sz="1800" b="1" dirty="0">
                <a:latin typeface="Twinkl" panose="02000000000000000000" pitchFamily="2" charset="0"/>
                <a:cs typeface="Calibri" panose="020F0502020204030204" pitchFamily="34" charset="0"/>
              </a:rPr>
              <a:t>Handbags and suitcases style bags are not to be used in school.</a:t>
            </a:r>
          </a:p>
          <a:p>
            <a:r>
              <a:rPr lang="en-GB" sz="1800" dirty="0">
                <a:latin typeface="Twinkl" panose="02000000000000000000" pitchFamily="2" charset="0"/>
                <a:cs typeface="Calibri" panose="020F0502020204030204" pitchFamily="34" charset="0"/>
              </a:rPr>
              <a:t>Shoes must be black or brown, no slip on shoes and no open toed sandals.  </a:t>
            </a:r>
            <a:r>
              <a:rPr lang="en-US" sz="1800" dirty="0">
                <a:latin typeface="Twinkl" panose="02000000000000000000" pitchFamily="2" charset="0"/>
                <a:cs typeface="Calibri" panose="020F0502020204030204" pitchFamily="34" charset="0"/>
              </a:rPr>
              <a:t>Girls’ shoes should have a strap or laces over the foot so that the shoes do not slip off. </a:t>
            </a:r>
          </a:p>
        </p:txBody>
      </p:sp>
      <p:pic>
        <p:nvPicPr>
          <p:cNvPr id="8" name="Picture 7"/>
          <p:cNvPicPr>
            <a:picLocks noChangeAspect="1"/>
          </p:cNvPicPr>
          <p:nvPr/>
        </p:nvPicPr>
        <p:blipFill>
          <a:blip r:embed="rId2"/>
          <a:stretch>
            <a:fillRect/>
          </a:stretch>
        </p:blipFill>
        <p:spPr>
          <a:xfrm>
            <a:off x="7552835" y="516273"/>
            <a:ext cx="1651345" cy="35823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a:blip r:embed="rId3"/>
          <a:stretch>
            <a:fillRect/>
          </a:stretch>
        </p:blipFill>
        <p:spPr>
          <a:xfrm>
            <a:off x="9661735" y="1332565"/>
            <a:ext cx="1940718" cy="31495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a:blip r:embed="rId4"/>
          <a:stretch>
            <a:fillRect/>
          </a:stretch>
        </p:blipFill>
        <p:spPr>
          <a:xfrm>
            <a:off x="7077965" y="4296270"/>
            <a:ext cx="1507813" cy="20130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3" name="Group 12"/>
          <p:cNvGrpSpPr/>
          <p:nvPr/>
        </p:nvGrpSpPr>
        <p:grpSpPr>
          <a:xfrm>
            <a:off x="8895546" y="4670913"/>
            <a:ext cx="2737798" cy="1638447"/>
            <a:chOff x="8337119" y="4191983"/>
            <a:chExt cx="3633007" cy="2117377"/>
          </a:xfrm>
        </p:grpSpPr>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backgroundRemoval t="1000" b="99000" l="10000" r="90000"/>
                      </a14:imgEffect>
                    </a14:imgLayer>
                  </a14:imgProps>
                </a:ext>
              </a:extLst>
            </a:blip>
            <a:stretch>
              <a:fillRect/>
            </a:stretch>
          </p:blipFill>
          <p:spPr>
            <a:xfrm>
              <a:off x="8337119" y="4191983"/>
              <a:ext cx="1905000" cy="19050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p:cNvPicPr>
              <a:picLocks noChangeAspect="1"/>
            </p:cNvPicPr>
            <p:nvPr/>
          </p:nvPicPr>
          <p:blipFill rotWithShape="1">
            <a:blip r:embed="rId7"/>
            <a:srcRect l="21105" r="19925"/>
            <a:stretch/>
          </p:blipFill>
          <p:spPr>
            <a:xfrm>
              <a:off x="10435966" y="4575387"/>
              <a:ext cx="1534160" cy="17339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26128571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7DE4F0"/>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11657BF2-BFFB-4FF0-9FE2-4D7F7A7C9D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25397171-E233-4F26-9A8C-29C436537D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393" y="237744"/>
            <a:ext cx="7652977"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4" name="Rectangle 33">
            <a:extLst>
              <a:ext uri="{FF2B5EF4-FFF2-40B4-BE49-F238E27FC236}">
                <a16:creationId xmlns:a16="http://schemas.microsoft.com/office/drawing/2014/main" id="{EA830B9C-C9EB-4D80-9552-AE9DE30758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53" y="374904"/>
            <a:ext cx="734015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55EE1B9-C0D2-714C-934D-9AEE8616F11A}"/>
              </a:ext>
            </a:extLst>
          </p:cNvPr>
          <p:cNvSpPr>
            <a:spLocks noGrp="1"/>
          </p:cNvSpPr>
          <p:nvPr>
            <p:ph type="title"/>
          </p:nvPr>
        </p:nvSpPr>
        <p:spPr>
          <a:xfrm>
            <a:off x="868680" y="642593"/>
            <a:ext cx="6281928" cy="1744183"/>
          </a:xfrm>
        </p:spPr>
        <p:txBody>
          <a:bodyPr>
            <a:normAutofit/>
          </a:bodyPr>
          <a:lstStyle/>
          <a:p>
            <a:r>
              <a:rPr lang="en-US">
                <a:latin typeface="Twinkl Cursive Looped" panose="02000000000000000000" pitchFamily="2" charset="0"/>
                <a:cs typeface="Calibri" panose="020F0502020204030204" pitchFamily="34" charset="0"/>
              </a:rPr>
              <a:t>Homework Activities </a:t>
            </a:r>
            <a:br>
              <a:rPr lang="en-US">
                <a:latin typeface="Twinkl Cursive Looped" panose="02000000000000000000" pitchFamily="2" charset="0"/>
                <a:cs typeface="Calibri" panose="020F0502020204030204" pitchFamily="34" charset="0"/>
              </a:rPr>
            </a:br>
            <a:endParaRPr lang="en-US">
              <a:latin typeface="Twinkl Cursive Looped" panose="02000000000000000000" pitchFamily="2" charset="0"/>
            </a:endParaRPr>
          </a:p>
        </p:txBody>
      </p:sp>
      <p:sp>
        <p:nvSpPr>
          <p:cNvPr id="15" name="Content Placeholder 14">
            <a:extLst>
              <a:ext uri="{FF2B5EF4-FFF2-40B4-BE49-F238E27FC236}">
                <a16:creationId xmlns:a16="http://schemas.microsoft.com/office/drawing/2014/main" id="{1C74E33E-2829-20DF-520A-9E4B2C6341CB}"/>
              </a:ext>
            </a:extLst>
          </p:cNvPr>
          <p:cNvSpPr>
            <a:spLocks noGrp="1"/>
          </p:cNvSpPr>
          <p:nvPr>
            <p:ph idx="1"/>
          </p:nvPr>
        </p:nvSpPr>
        <p:spPr>
          <a:xfrm>
            <a:off x="868680" y="1613852"/>
            <a:ext cx="6281928" cy="4421188"/>
          </a:xfrm>
        </p:spPr>
        <p:txBody>
          <a:bodyPr vert="horz" lIns="91440" tIns="45720" rIns="91440" bIns="45720" rtlCol="0" anchor="t">
            <a:noAutofit/>
          </a:bodyPr>
          <a:lstStyle/>
          <a:p>
            <a:pPr>
              <a:lnSpc>
                <a:spcPct val="100000"/>
              </a:lnSpc>
            </a:pPr>
            <a:r>
              <a:rPr lang="en-GB" sz="1600" b="1" dirty="0"/>
              <a:t>Spellings will put on Dojo on a Monday ready for a spelling test on Friday. This will start from next week; a copy of the upcoming spellings will be given to your child to practise. </a:t>
            </a:r>
          </a:p>
          <a:p>
            <a:pPr>
              <a:lnSpc>
                <a:spcPct val="100000"/>
              </a:lnSpc>
              <a:buClr>
                <a:srgbClr val="262626"/>
              </a:buClr>
            </a:pPr>
            <a:endParaRPr lang="en-GB" sz="1600" b="1" dirty="0"/>
          </a:p>
          <a:p>
            <a:pPr>
              <a:lnSpc>
                <a:spcPct val="100000"/>
              </a:lnSpc>
              <a:buClr>
                <a:srgbClr val="262626"/>
              </a:buClr>
            </a:pPr>
            <a:r>
              <a:rPr lang="en-GB" sz="1600" b="1" dirty="0"/>
              <a:t>Year 6 homework will comprise of 3x CGP books covering SPAG, reading and Maths. These are 10-minute activities for each book, totalling 30 minutes for the week. Children are expected to mark and assess their homework. Children will need to hand in all 3 books for a teacher check every Monday.</a:t>
            </a:r>
          </a:p>
          <a:p>
            <a:pPr>
              <a:lnSpc>
                <a:spcPct val="100000"/>
              </a:lnSpc>
              <a:buClr>
                <a:srgbClr val="262626"/>
              </a:buClr>
            </a:pPr>
            <a:endParaRPr lang="en-GB" sz="1600" b="1" dirty="0"/>
          </a:p>
          <a:p>
            <a:pPr>
              <a:lnSpc>
                <a:spcPct val="100000"/>
              </a:lnSpc>
              <a:buClr>
                <a:srgbClr val="262626"/>
              </a:buClr>
            </a:pPr>
            <a:r>
              <a:rPr lang="en-GB" sz="1600" b="1" dirty="0"/>
              <a:t>There will be a homework club running every Wednesday lunch time for children to attend if they wish. </a:t>
            </a:r>
          </a:p>
          <a:p>
            <a:pPr>
              <a:lnSpc>
                <a:spcPct val="100000"/>
              </a:lnSpc>
              <a:buClr>
                <a:srgbClr val="262626"/>
              </a:buClr>
            </a:pPr>
            <a:endParaRPr lang="en-GB" sz="1600" b="1" dirty="0"/>
          </a:p>
          <a:p>
            <a:pPr marL="342900" indent="-342900">
              <a:lnSpc>
                <a:spcPct val="100000"/>
              </a:lnSpc>
              <a:buClr>
                <a:srgbClr val="262626"/>
              </a:buClr>
              <a:buFont typeface="Garamond"/>
            </a:pPr>
            <a:r>
              <a:rPr lang="en-GB" sz="1600" b="1" dirty="0"/>
              <a:t>Children must read every day and this needs to be documented in your child's reading diary- your children are able to note this in their diary prior to coming to school. </a:t>
            </a:r>
          </a:p>
          <a:p>
            <a:pPr>
              <a:lnSpc>
                <a:spcPct val="100000"/>
              </a:lnSpc>
              <a:buClr>
                <a:srgbClr val="262626"/>
              </a:buClr>
            </a:pPr>
            <a:endParaRPr lang="en-GB" sz="1200"/>
          </a:p>
          <a:p>
            <a:pPr>
              <a:lnSpc>
                <a:spcPct val="100000"/>
              </a:lnSpc>
              <a:buClr>
                <a:srgbClr val="262626"/>
              </a:buClr>
            </a:pPr>
            <a:endParaRPr lang="en-GB" sz="1200"/>
          </a:p>
        </p:txBody>
      </p:sp>
      <p:pic>
        <p:nvPicPr>
          <p:cNvPr id="17" name="Picture 16" descr="Colourful adhesive taps and pen on open notebook">
            <a:extLst>
              <a:ext uri="{FF2B5EF4-FFF2-40B4-BE49-F238E27FC236}">
                <a16:creationId xmlns:a16="http://schemas.microsoft.com/office/drawing/2014/main" id="{24FD720C-398E-E2F9-BADC-3858FCD13C62}"/>
              </a:ext>
            </a:extLst>
          </p:cNvPr>
          <p:cNvPicPr>
            <a:picLocks noChangeAspect="1"/>
          </p:cNvPicPr>
          <p:nvPr/>
        </p:nvPicPr>
        <p:blipFill rotWithShape="1">
          <a:blip r:embed="rId2"/>
          <a:srcRect l="1383" r="55484" b="2"/>
          <a:stretch/>
        </p:blipFill>
        <p:spPr>
          <a:xfrm>
            <a:off x="7837371" y="237744"/>
            <a:ext cx="4124416" cy="6382512"/>
          </a:xfrm>
          <a:prstGeom prst="rect">
            <a:avLst/>
          </a:prstGeom>
        </p:spPr>
      </p:pic>
    </p:spTree>
    <p:extLst>
      <p:ext uri="{BB962C8B-B14F-4D97-AF65-F5344CB8AC3E}">
        <p14:creationId xmlns:p14="http://schemas.microsoft.com/office/powerpoint/2010/main" val="7124849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FD547-086F-184C-A871-D20D04729BC6}"/>
              </a:ext>
            </a:extLst>
          </p:cNvPr>
          <p:cNvSpPr>
            <a:spLocks noGrp="1"/>
          </p:cNvSpPr>
          <p:nvPr>
            <p:ph type="title"/>
          </p:nvPr>
        </p:nvSpPr>
        <p:spPr>
          <a:xfrm>
            <a:off x="497711" y="411101"/>
            <a:ext cx="11321969" cy="1024160"/>
          </a:xfrm>
        </p:spPr>
        <p:txBody>
          <a:bodyPr/>
          <a:lstStyle/>
          <a:p>
            <a:pPr algn="ctr"/>
            <a:r>
              <a:rPr lang="en-US" dirty="0">
                <a:latin typeface="Twinkl Cursive Looped" panose="02000000000000000000" pitchFamily="2" charset="0"/>
                <a:cs typeface="Calibri" panose="020F0502020204030204" pitchFamily="34" charset="0"/>
              </a:rPr>
              <a:t>Communication</a:t>
            </a:r>
          </a:p>
        </p:txBody>
      </p:sp>
      <p:sp>
        <p:nvSpPr>
          <p:cNvPr id="3" name="Content Placeholder 2">
            <a:extLst>
              <a:ext uri="{FF2B5EF4-FFF2-40B4-BE49-F238E27FC236}">
                <a16:creationId xmlns:a16="http://schemas.microsoft.com/office/drawing/2014/main" id="{4F21DD53-0B3E-4C42-A8E0-0A067BD22D2D}"/>
              </a:ext>
            </a:extLst>
          </p:cNvPr>
          <p:cNvSpPr>
            <a:spLocks noGrp="1"/>
          </p:cNvSpPr>
          <p:nvPr>
            <p:ph idx="1"/>
          </p:nvPr>
        </p:nvSpPr>
        <p:spPr>
          <a:xfrm>
            <a:off x="673260" y="1435261"/>
            <a:ext cx="10901423" cy="4849792"/>
          </a:xfrm>
        </p:spPr>
        <p:txBody>
          <a:bodyPr>
            <a:normAutofit/>
          </a:bodyPr>
          <a:lstStyle/>
          <a:p>
            <a:r>
              <a:rPr lang="en-US" sz="2400" dirty="0">
                <a:latin typeface="Twinkl" panose="02000000000000000000" pitchFamily="2" charset="0"/>
                <a:cs typeface="Calibri" panose="020F0502020204030204" pitchFamily="34" charset="0"/>
              </a:rPr>
              <a:t>To make contact with Year 6 teachers, please write a message in your child’s reading diary. Alternatively, a message can be left with the office and we will return your call. </a:t>
            </a:r>
          </a:p>
          <a:p>
            <a:r>
              <a:rPr lang="en-US" sz="2400" dirty="0">
                <a:latin typeface="Twinkl" panose="02000000000000000000" pitchFamily="2" charset="0"/>
                <a:cs typeface="Calibri" panose="020F0502020204030204" pitchFamily="34" charset="0"/>
              </a:rPr>
              <a:t>If you wish to make an appointment with Year 6 teachers, please telephone the school office to arrange a suitable time to meet. </a:t>
            </a:r>
          </a:p>
          <a:p>
            <a:r>
              <a:rPr lang="en-US" sz="2400" dirty="0">
                <a:latin typeface="Twinkl" panose="02000000000000000000" pitchFamily="2" charset="0"/>
                <a:cs typeface="Calibri" panose="020F0502020204030204" pitchFamily="34" charset="0"/>
              </a:rPr>
              <a:t>Please continue to check Class Dojo and your emails and school newsletters to keep up to date with key dates and information. </a:t>
            </a:r>
          </a:p>
          <a:p>
            <a:endParaRPr lang="en-US" sz="2400" dirty="0">
              <a:latin typeface="Twinkl" panose="02000000000000000000" pitchFamily="2" charset="0"/>
              <a:cs typeface="Calibri" panose="020F0502020204030204" pitchFamily="34" charset="0"/>
            </a:endParaRPr>
          </a:p>
          <a:p>
            <a:pPr marL="0" indent="0" algn="ctr">
              <a:buNone/>
            </a:pPr>
            <a:r>
              <a:rPr lang="en-US" sz="2400" dirty="0">
                <a:solidFill>
                  <a:srgbClr val="00B0F0"/>
                </a:solidFill>
                <a:latin typeface="Twinkl" panose="02000000000000000000" pitchFamily="2" charset="0"/>
                <a:cs typeface="Calibri" panose="020F0502020204030204" pitchFamily="34" charset="0"/>
              </a:rPr>
              <a:t>If your child will be walking home or going home with another parent, please ensure the details of this are given to Year 6 teachers in writing.  </a:t>
            </a:r>
          </a:p>
        </p:txBody>
      </p:sp>
    </p:spTree>
    <p:extLst>
      <p:ext uri="{BB962C8B-B14F-4D97-AF65-F5344CB8AC3E}">
        <p14:creationId xmlns:p14="http://schemas.microsoft.com/office/powerpoint/2010/main" val="18505102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FD547-086F-184C-A871-D20D04729BC6}"/>
              </a:ext>
            </a:extLst>
          </p:cNvPr>
          <p:cNvSpPr>
            <a:spLocks noGrp="1"/>
          </p:cNvSpPr>
          <p:nvPr>
            <p:ph type="title"/>
          </p:nvPr>
        </p:nvSpPr>
        <p:spPr>
          <a:xfrm>
            <a:off x="441768" y="399526"/>
            <a:ext cx="11318110" cy="1035735"/>
          </a:xfrm>
        </p:spPr>
        <p:txBody>
          <a:bodyPr/>
          <a:lstStyle/>
          <a:p>
            <a:pPr algn="ctr"/>
            <a:r>
              <a:rPr lang="en-US" dirty="0">
                <a:latin typeface="Twinkl Cursive Looped" panose="02000000000000000000" pitchFamily="2" charset="0"/>
                <a:cs typeface="Calibri" panose="020F0502020204030204" pitchFamily="34" charset="0"/>
              </a:rPr>
              <a:t>Housekeeping</a:t>
            </a:r>
          </a:p>
        </p:txBody>
      </p:sp>
      <p:sp>
        <p:nvSpPr>
          <p:cNvPr id="3" name="Content Placeholder 2">
            <a:extLst>
              <a:ext uri="{FF2B5EF4-FFF2-40B4-BE49-F238E27FC236}">
                <a16:creationId xmlns:a16="http://schemas.microsoft.com/office/drawing/2014/main" id="{4F21DD53-0B3E-4C42-A8E0-0A067BD22D2D}"/>
              </a:ext>
            </a:extLst>
          </p:cNvPr>
          <p:cNvSpPr>
            <a:spLocks noGrp="1"/>
          </p:cNvSpPr>
          <p:nvPr>
            <p:ph idx="1"/>
          </p:nvPr>
        </p:nvSpPr>
        <p:spPr>
          <a:xfrm>
            <a:off x="501571" y="1863524"/>
            <a:ext cx="10992090" cy="4328932"/>
          </a:xfrm>
        </p:spPr>
        <p:txBody>
          <a:bodyPr>
            <a:normAutofit/>
          </a:bodyPr>
          <a:lstStyle/>
          <a:p>
            <a:r>
              <a:rPr lang="en-GB" sz="2400" dirty="0">
                <a:latin typeface="Twinkl" panose="02000000000000000000" pitchFamily="2" charset="0"/>
                <a:cs typeface="Calibri" panose="020F0502020204030204" pitchFamily="34" charset="0"/>
              </a:rPr>
              <a:t>Please </a:t>
            </a:r>
            <a:r>
              <a:rPr lang="en-GB" sz="2400" b="1" dirty="0">
                <a:latin typeface="Twinkl" panose="02000000000000000000" pitchFamily="2" charset="0"/>
                <a:cs typeface="Calibri" panose="020F0502020204030204" pitchFamily="34" charset="0"/>
              </a:rPr>
              <a:t>label all clothing </a:t>
            </a:r>
            <a:r>
              <a:rPr lang="en-GB" sz="2400" dirty="0">
                <a:latin typeface="Twinkl" panose="02000000000000000000" pitchFamily="2" charset="0"/>
                <a:cs typeface="Calibri" panose="020F0502020204030204" pitchFamily="34" charset="0"/>
              </a:rPr>
              <a:t>and belongings including PE Kit.</a:t>
            </a:r>
          </a:p>
          <a:p>
            <a:r>
              <a:rPr lang="en-GB" sz="2400" dirty="0">
                <a:latin typeface="Twinkl" panose="02000000000000000000" pitchFamily="2" charset="0"/>
                <a:cs typeface="Calibri" panose="020F0502020204030204" pitchFamily="34" charset="0"/>
              </a:rPr>
              <a:t>Please send in any money in an envelope clearly marked with your child’s name and what the money is for or use Parent Pay.</a:t>
            </a:r>
          </a:p>
          <a:p>
            <a:r>
              <a:rPr lang="en-GB" sz="2400" dirty="0">
                <a:latin typeface="Twinkl" panose="02000000000000000000" pitchFamily="2" charset="0"/>
                <a:cs typeface="Calibri" panose="020F0502020204030204" pitchFamily="34" charset="0"/>
              </a:rPr>
              <a:t>Children must have a </a:t>
            </a:r>
            <a:r>
              <a:rPr lang="en-GB" sz="2400" b="1" dirty="0">
                <a:latin typeface="Twinkl" panose="02000000000000000000" pitchFamily="2" charset="0"/>
                <a:cs typeface="Calibri" panose="020F0502020204030204" pitchFamily="34" charset="0"/>
              </a:rPr>
              <a:t>water bottle</a:t>
            </a:r>
            <a:r>
              <a:rPr lang="en-GB" sz="2400" dirty="0">
                <a:latin typeface="Twinkl" panose="02000000000000000000" pitchFamily="2" charset="0"/>
                <a:cs typeface="Calibri" panose="020F0502020204030204" pitchFamily="34" charset="0"/>
              </a:rPr>
              <a:t> in class </a:t>
            </a:r>
            <a:r>
              <a:rPr lang="en-GB" sz="2400" b="1" dirty="0">
                <a:latin typeface="Twinkl" panose="02000000000000000000" pitchFamily="2" charset="0"/>
                <a:cs typeface="Calibri" panose="020F0502020204030204" pitchFamily="34" charset="0"/>
              </a:rPr>
              <a:t>everyday </a:t>
            </a:r>
            <a:r>
              <a:rPr lang="en-GB" sz="2400" b="1" dirty="0">
                <a:solidFill>
                  <a:srgbClr val="00B0F0"/>
                </a:solidFill>
                <a:latin typeface="Twinkl" panose="02000000000000000000" pitchFamily="2" charset="0"/>
                <a:cs typeface="Calibri" panose="020F0502020204030204" pitchFamily="34" charset="0"/>
              </a:rPr>
              <a:t>-</a:t>
            </a:r>
            <a:r>
              <a:rPr lang="en-GB" sz="2400" b="1" dirty="0">
                <a:latin typeface="Twinkl" panose="02000000000000000000" pitchFamily="2" charset="0"/>
                <a:cs typeface="Calibri" panose="020F0502020204030204" pitchFamily="34" charset="0"/>
              </a:rPr>
              <a:t> </a:t>
            </a:r>
            <a:r>
              <a:rPr lang="en-GB" sz="2400" dirty="0">
                <a:solidFill>
                  <a:srgbClr val="00B0F0"/>
                </a:solidFill>
                <a:latin typeface="Twinkl" panose="02000000000000000000" pitchFamily="2" charset="0"/>
                <a:cs typeface="Calibri" panose="020F0502020204030204" pitchFamily="34" charset="0"/>
              </a:rPr>
              <a:t>it is really helpful if children bring more than one bottle!</a:t>
            </a:r>
          </a:p>
          <a:p>
            <a:r>
              <a:rPr lang="en-GB" sz="2400" dirty="0">
                <a:latin typeface="Twinkl" panose="02000000000000000000" pitchFamily="2" charset="0"/>
                <a:cs typeface="Calibri" panose="020F0502020204030204" pitchFamily="34" charset="0"/>
              </a:rPr>
              <a:t>Please make sure your child is bringing in a </a:t>
            </a:r>
            <a:r>
              <a:rPr lang="en-GB" sz="2400" b="1" dirty="0">
                <a:latin typeface="Twinkl" panose="02000000000000000000" pitchFamily="2" charset="0"/>
                <a:cs typeface="Calibri" panose="020F0502020204030204" pitchFamily="34" charset="0"/>
              </a:rPr>
              <a:t>fruit based snack </a:t>
            </a:r>
            <a:r>
              <a:rPr lang="en-GB" sz="2400" dirty="0">
                <a:latin typeface="Twinkl" panose="02000000000000000000" pitchFamily="2" charset="0"/>
                <a:cs typeface="Calibri" panose="020F0502020204030204" pitchFamily="34" charset="0"/>
              </a:rPr>
              <a:t>to eat at break time.</a:t>
            </a:r>
          </a:p>
        </p:txBody>
      </p:sp>
    </p:spTree>
    <p:extLst>
      <p:ext uri="{BB962C8B-B14F-4D97-AF65-F5344CB8AC3E}">
        <p14:creationId xmlns:p14="http://schemas.microsoft.com/office/powerpoint/2010/main" val="34675572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70">
            <a:extLst>
              <a:ext uri="{FF2B5EF4-FFF2-40B4-BE49-F238E27FC236}">
                <a16:creationId xmlns:a16="http://schemas.microsoft.com/office/drawing/2014/main" id="{E55B6B82-66E9-4688-845A-0A80159AA0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9" name="Rectangle 72">
            <a:extLst>
              <a:ext uri="{FF2B5EF4-FFF2-40B4-BE49-F238E27FC236}">
                <a16:creationId xmlns:a16="http://schemas.microsoft.com/office/drawing/2014/main" id="{A20985FA-A9AF-4D1A-AA92-5D98A579F3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75000"/>
              <a:lumOff val="25000"/>
            </a:schemeClr>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1030" name="Rectangle 74">
            <a:extLst>
              <a:ext uri="{FF2B5EF4-FFF2-40B4-BE49-F238E27FC236}">
                <a16:creationId xmlns:a16="http://schemas.microsoft.com/office/drawing/2014/main" id="{A1A452BB-978F-4C43-8664-63B86F3965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5261424"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1" name="Rectangle 76">
            <a:extLst>
              <a:ext uri="{FF2B5EF4-FFF2-40B4-BE49-F238E27FC236}">
                <a16:creationId xmlns:a16="http://schemas.microsoft.com/office/drawing/2014/main" id="{ADDD86A3-D1B7-46C2-BCD5-82428C1C3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38" y="643464"/>
            <a:ext cx="3969458" cy="5571072"/>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sp>
      <p:sp>
        <p:nvSpPr>
          <p:cNvPr id="1032" name="Rectangle 78">
            <a:extLst>
              <a:ext uri="{FF2B5EF4-FFF2-40B4-BE49-F238E27FC236}">
                <a16:creationId xmlns:a16="http://schemas.microsoft.com/office/drawing/2014/main" id="{9A6FBAE9-917E-4BD9-BA28-F347E09BD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9883" y="805445"/>
            <a:ext cx="3616369" cy="5244498"/>
          </a:xfrm>
          <a:prstGeom prst="rect">
            <a:avLst/>
          </a:prstGeom>
          <a:solidFill>
            <a:srgbClr val="FFFFFF"/>
          </a:solidFill>
          <a:ln w="6350" cap="sq" cmpd="sng" algn="ctr">
            <a:solidFill>
              <a:srgbClr val="404040"/>
            </a:solidFill>
            <a:prstDash val="solid"/>
            <a:miter lim="800000"/>
          </a:ln>
          <a:effectLst/>
        </p:spPr>
      </p:sp>
      <p:sp>
        <p:nvSpPr>
          <p:cNvPr id="1033" name="Rectangle 80">
            <a:extLst>
              <a:ext uri="{FF2B5EF4-FFF2-40B4-BE49-F238E27FC236}">
                <a16:creationId xmlns:a16="http://schemas.microsoft.com/office/drawing/2014/main" id="{C40C51F3-5AB0-49F8-AA14-B72F855CA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7947" y="640856"/>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034" name="Straight Connector 82">
            <a:extLst>
              <a:ext uri="{FF2B5EF4-FFF2-40B4-BE49-F238E27FC236}">
                <a16:creationId xmlns:a16="http://schemas.microsoft.com/office/drawing/2014/main" id="{17DDE795-6761-419B-AD64-BBF0FB9750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82247"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035" name="Straight Connector 84">
            <a:extLst>
              <a:ext uri="{FF2B5EF4-FFF2-40B4-BE49-F238E27FC236}">
                <a16:creationId xmlns:a16="http://schemas.microsoft.com/office/drawing/2014/main" id="{B08FEDFB-00F7-4A10-B7AD-EE9C0EC0F57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73887"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036" name="Straight Connector 86">
            <a:extLst>
              <a:ext uri="{FF2B5EF4-FFF2-40B4-BE49-F238E27FC236}">
                <a16:creationId xmlns:a16="http://schemas.microsoft.com/office/drawing/2014/main" id="{23380ECD-C29F-4B42-8180-48497DCD436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82247" y="1286150"/>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pic>
        <p:nvPicPr>
          <p:cNvPr id="1026" name="Picture 2" descr="Our Schools – Welcome to St Simon Stock in Walderslade Parish Website">
            <a:extLst>
              <a:ext uri="{FF2B5EF4-FFF2-40B4-BE49-F238E27FC236}">
                <a16:creationId xmlns:a16="http://schemas.microsoft.com/office/drawing/2014/main" id="{53887F9C-37B5-F441-9F32-A9C8C8C7E7B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95859" y="1831124"/>
            <a:ext cx="2645305" cy="3588185"/>
          </a:xfrm>
          <a:prstGeom prst="rect">
            <a:avLst/>
          </a:prstGeom>
          <a:noFill/>
          <a:extLst>
            <a:ext uri="{909E8E84-426E-40DD-AFC4-6F175D3DCCD1}">
              <a14:hiddenFill xmlns:a14="http://schemas.microsoft.com/office/drawing/2010/main">
                <a:solidFill>
                  <a:srgbClr val="FFFFFF"/>
                </a:solidFill>
              </a14:hiddenFill>
            </a:ext>
          </a:extLst>
        </p:spPr>
      </p:pic>
      <p:sp>
        <p:nvSpPr>
          <p:cNvPr id="1037" name="Rectangle 88">
            <a:extLst>
              <a:ext uri="{FF2B5EF4-FFF2-40B4-BE49-F238E27FC236}">
                <a16:creationId xmlns:a16="http://schemas.microsoft.com/office/drawing/2014/main" id="{43DDE678-1101-4B7E-8120-588BCA4AF0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6103" y="164592"/>
            <a:ext cx="6604259" cy="6540176"/>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677FF1-FA3F-1D47-9A19-5EA28BA8A877}"/>
              </a:ext>
            </a:extLst>
          </p:cNvPr>
          <p:cNvSpPr>
            <a:spLocks noGrp="1"/>
          </p:cNvSpPr>
          <p:nvPr>
            <p:ph type="ctrTitle"/>
          </p:nvPr>
        </p:nvSpPr>
        <p:spPr>
          <a:xfrm>
            <a:off x="5256134" y="1372376"/>
            <a:ext cx="6912174" cy="4198074"/>
          </a:xfrm>
        </p:spPr>
        <p:txBody>
          <a:bodyPr anchor="ctr">
            <a:noAutofit/>
          </a:bodyPr>
          <a:lstStyle/>
          <a:p>
            <a:pPr>
              <a:lnSpc>
                <a:spcPct val="100000"/>
              </a:lnSpc>
            </a:pPr>
            <a:r>
              <a:rPr lang="en-US" sz="2800" dirty="0">
                <a:latin typeface="Twinkl"/>
              </a:rPr>
              <a:t>Please do not hesitate to </a:t>
            </a:r>
            <a:br>
              <a:rPr lang="en-US" sz="2800" dirty="0">
                <a:latin typeface="Twinkl" panose="02000000000000000000" pitchFamily="2" charset="0"/>
              </a:rPr>
            </a:br>
            <a:r>
              <a:rPr lang="en-US" sz="2800" dirty="0">
                <a:latin typeface="Twinkl"/>
              </a:rPr>
              <a:t>contact your child’s class teacher </a:t>
            </a:r>
            <a:br>
              <a:rPr lang="en-US" sz="2800" dirty="0">
                <a:latin typeface="Twinkl" panose="02000000000000000000" pitchFamily="2" charset="0"/>
              </a:rPr>
            </a:br>
            <a:r>
              <a:rPr lang="en-US" sz="2800" dirty="0">
                <a:latin typeface="Twinkl"/>
              </a:rPr>
              <a:t>if you have any queries. </a:t>
            </a:r>
            <a:br>
              <a:rPr lang="en-US" sz="2800" dirty="0">
                <a:latin typeface="Twinkl" panose="02000000000000000000" pitchFamily="2" charset="0"/>
              </a:rPr>
            </a:br>
            <a:br>
              <a:rPr lang="en-US" sz="2800" dirty="0">
                <a:latin typeface="Twinkl" panose="02000000000000000000" pitchFamily="2" charset="0"/>
              </a:rPr>
            </a:br>
            <a:r>
              <a:rPr lang="en-US" sz="2800" dirty="0">
                <a:latin typeface="Twinkl"/>
              </a:rPr>
              <a:t>Thank you for your time.</a:t>
            </a:r>
            <a:br>
              <a:rPr lang="en-US" sz="2800" dirty="0">
                <a:latin typeface="Twinkl" panose="02000000000000000000" pitchFamily="2" charset="0"/>
              </a:rPr>
            </a:br>
            <a:br>
              <a:rPr lang="en-US" sz="2800" dirty="0">
                <a:latin typeface="Twinkl Cursive Looped" panose="02000000000000000000" pitchFamily="2" charset="0"/>
              </a:rPr>
            </a:br>
            <a:r>
              <a:rPr lang="en-US" sz="2400">
                <a:latin typeface="Twinkl Cursive Looped"/>
              </a:rPr>
              <a:t>Miss Fenech and Miss Lockwood</a:t>
            </a:r>
          </a:p>
        </p:txBody>
      </p:sp>
    </p:spTree>
    <p:extLst>
      <p:ext uri="{BB962C8B-B14F-4D97-AF65-F5344CB8AC3E}">
        <p14:creationId xmlns:p14="http://schemas.microsoft.com/office/powerpoint/2010/main" val="10453131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CD25D-45E6-F34D-B882-46E94AE8AAD3}"/>
              </a:ext>
            </a:extLst>
          </p:cNvPr>
          <p:cNvSpPr>
            <a:spLocks noGrp="1"/>
          </p:cNvSpPr>
          <p:nvPr>
            <p:ph type="title"/>
          </p:nvPr>
        </p:nvSpPr>
        <p:spPr>
          <a:xfrm>
            <a:off x="7717133" y="416688"/>
            <a:ext cx="4100620" cy="1098307"/>
          </a:xfrm>
        </p:spPr>
        <p:txBody>
          <a:bodyPr>
            <a:normAutofit/>
          </a:bodyPr>
          <a:lstStyle/>
          <a:p>
            <a:pPr algn="ctr"/>
            <a:r>
              <a:rPr lang="en-US" dirty="0">
                <a:latin typeface="Twinkl Cursive Looped" panose="02000000000000000000" pitchFamily="2" charset="0"/>
                <a:cs typeface="Calibri" panose="020F0502020204030204" pitchFamily="34" charset="0"/>
              </a:rPr>
              <a:t>English</a:t>
            </a:r>
          </a:p>
        </p:txBody>
      </p:sp>
      <p:sp>
        <p:nvSpPr>
          <p:cNvPr id="10" name="Rectangle 9">
            <a:extLst>
              <a:ext uri="{FF2B5EF4-FFF2-40B4-BE49-F238E27FC236}">
                <a16:creationId xmlns:a16="http://schemas.microsoft.com/office/drawing/2014/main" id="{0BBB6B01-5B73-410C-B70E-8CF2FA470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8836" y="721224"/>
            <a:ext cx="5367164" cy="5415552"/>
          </a:xfrm>
          <a:prstGeom prst="rect">
            <a:avLst/>
          </a:prstGeom>
          <a:solidFill>
            <a:srgbClr val="FFFFFF"/>
          </a:solidFill>
          <a:ln w="6350" cap="flat" cmpd="sng" algn="ctr">
            <a:noFill/>
            <a:prstDash val="solid"/>
          </a:ln>
          <a:effectLst>
            <a:softEdge rad="0"/>
          </a:effectLst>
        </p:spPr>
      </p:sp>
      <p:sp>
        <p:nvSpPr>
          <p:cNvPr id="12" name="Rectangle 11">
            <a:extLst>
              <a:ext uri="{FF2B5EF4-FFF2-40B4-BE49-F238E27FC236}">
                <a16:creationId xmlns:a16="http://schemas.microsoft.com/office/drawing/2014/main" id="{8712F587-12D0-435C-8E3F-F44C36EE7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5217" y="892220"/>
            <a:ext cx="5054517" cy="5097085"/>
          </a:xfrm>
          <a:prstGeom prst="rect">
            <a:avLst/>
          </a:prstGeom>
          <a:noFill/>
          <a:ln w="6350" cap="sq" cmpd="sng" algn="ctr">
            <a:solidFill>
              <a:srgbClr val="404040"/>
            </a:solidFill>
            <a:prstDash val="solid"/>
            <a:miter lim="800000"/>
          </a:ln>
          <a:effectLst/>
        </p:spPr>
      </p:sp>
      <p:sp>
        <p:nvSpPr>
          <p:cNvPr id="8" name="Rectangle 7"/>
          <p:cNvSpPr/>
          <p:nvPr/>
        </p:nvSpPr>
        <p:spPr>
          <a:xfrm>
            <a:off x="1057789" y="4892349"/>
            <a:ext cx="4799479" cy="1015663"/>
          </a:xfrm>
          <a:prstGeom prst="rect">
            <a:avLst/>
          </a:prstGeom>
        </p:spPr>
        <p:txBody>
          <a:bodyPr wrap="square">
            <a:spAutoFit/>
          </a:bodyPr>
          <a:lstStyle/>
          <a:p>
            <a:pPr algn="ctr"/>
            <a:r>
              <a:rPr lang="en-GB" sz="2000" b="1" dirty="0">
                <a:solidFill>
                  <a:srgbClr val="00B0F0"/>
                </a:solidFill>
                <a:latin typeface="Twinkl" panose="02000000000000000000" pitchFamily="2" charset="0"/>
                <a:cs typeface="Calibri" panose="020F0502020204030204" pitchFamily="34" charset="0"/>
              </a:rPr>
              <a:t>A selection of books we will read during our time in Year 6.</a:t>
            </a:r>
          </a:p>
          <a:p>
            <a:pPr algn="ctr"/>
            <a:r>
              <a:rPr lang="en-GB" sz="2000" b="1" dirty="0">
                <a:solidFill>
                  <a:srgbClr val="00B0F0"/>
                </a:solidFill>
                <a:latin typeface="Twinkl" panose="02000000000000000000" pitchFamily="2" charset="0"/>
                <a:cs typeface="Calibri" panose="020F0502020204030204" pitchFamily="34" charset="0"/>
              </a:rPr>
              <a:t>Please try not to read these at home! </a:t>
            </a:r>
            <a:endParaRPr lang="en-GB" sz="2000" b="1" dirty="0">
              <a:solidFill>
                <a:srgbClr val="00B0F0"/>
              </a:solidFill>
              <a:latin typeface="Twinkl" panose="02000000000000000000" pitchFamily="2" charset="0"/>
            </a:endParaRPr>
          </a:p>
        </p:txBody>
      </p:sp>
      <p:pic>
        <p:nvPicPr>
          <p:cNvPr id="9" name="Picture 8"/>
          <p:cNvPicPr>
            <a:picLocks noChangeAspect="1"/>
          </p:cNvPicPr>
          <p:nvPr/>
        </p:nvPicPr>
        <p:blipFill>
          <a:blip r:embed="rId2"/>
          <a:stretch>
            <a:fillRect/>
          </a:stretch>
        </p:blipFill>
        <p:spPr>
          <a:xfrm>
            <a:off x="4459422" y="980011"/>
            <a:ext cx="1292164" cy="1996253"/>
          </a:xfrm>
          <a:prstGeom prst="rect">
            <a:avLst/>
          </a:prstGeom>
        </p:spPr>
      </p:pic>
      <p:pic>
        <p:nvPicPr>
          <p:cNvPr id="1026" name="Picture 2" descr="Coraline by Neil Gaiman, Chris Riddell | Waterston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2505" y="2911048"/>
            <a:ext cx="1229721" cy="188463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3219542" y="3054653"/>
            <a:ext cx="1167093" cy="1662636"/>
          </a:xfrm>
          <a:prstGeom prst="rect">
            <a:avLst/>
          </a:prstGeom>
        </p:spPr>
      </p:pic>
      <p:pic>
        <p:nvPicPr>
          <p:cNvPr id="11" name="Picture 10"/>
          <p:cNvPicPr>
            <a:picLocks noChangeAspect="1"/>
          </p:cNvPicPr>
          <p:nvPr/>
        </p:nvPicPr>
        <p:blipFill>
          <a:blip r:embed="rId5"/>
          <a:stretch>
            <a:fillRect/>
          </a:stretch>
        </p:blipFill>
        <p:spPr>
          <a:xfrm>
            <a:off x="1028925" y="977418"/>
            <a:ext cx="1267161" cy="1709221"/>
          </a:xfrm>
          <a:prstGeom prst="rect">
            <a:avLst/>
          </a:prstGeom>
        </p:spPr>
      </p:pic>
      <p:pic>
        <p:nvPicPr>
          <p:cNvPr id="13" name="Picture 12"/>
          <p:cNvPicPr>
            <a:picLocks noChangeAspect="1"/>
          </p:cNvPicPr>
          <p:nvPr/>
        </p:nvPicPr>
        <p:blipFill>
          <a:blip r:embed="rId6"/>
          <a:stretch>
            <a:fillRect/>
          </a:stretch>
        </p:blipFill>
        <p:spPr>
          <a:xfrm>
            <a:off x="2772132" y="1035119"/>
            <a:ext cx="1370795" cy="1709221"/>
          </a:xfrm>
          <a:prstGeom prst="rect">
            <a:avLst/>
          </a:prstGeom>
        </p:spPr>
      </p:pic>
      <p:sp>
        <p:nvSpPr>
          <p:cNvPr id="14" name="Content Placeholder 2">
            <a:extLst>
              <a:ext uri="{FF2B5EF4-FFF2-40B4-BE49-F238E27FC236}">
                <a16:creationId xmlns:a16="http://schemas.microsoft.com/office/drawing/2014/main" id="{306CC781-DD08-164B-9691-8D0B33211A25}"/>
              </a:ext>
            </a:extLst>
          </p:cNvPr>
          <p:cNvSpPr>
            <a:spLocks noGrp="1"/>
          </p:cNvSpPr>
          <p:nvPr>
            <p:ph idx="1"/>
          </p:nvPr>
        </p:nvSpPr>
        <p:spPr>
          <a:xfrm>
            <a:off x="6112306" y="1112363"/>
            <a:ext cx="5562630" cy="5250729"/>
          </a:xfrm>
        </p:spPr>
        <p:txBody>
          <a:bodyPr>
            <a:noAutofit/>
          </a:bodyPr>
          <a:lstStyle/>
          <a:p>
            <a:pPr marL="0" indent="0">
              <a:buNone/>
            </a:pPr>
            <a:r>
              <a:rPr lang="en-GB" sz="1600" u="sng" dirty="0">
                <a:latin typeface="Twinkl Cursive Looped" panose="02000000000000000000" pitchFamily="2" charset="0"/>
                <a:cs typeface="Calibri" panose="020F0502020204030204" pitchFamily="34" charset="0"/>
              </a:rPr>
              <a:t>Reading</a:t>
            </a:r>
          </a:p>
          <a:p>
            <a:pPr marL="0" indent="0">
              <a:buNone/>
            </a:pPr>
            <a:r>
              <a:rPr lang="en-GB" sz="1600" b="1" dirty="0">
                <a:latin typeface="Twinkl" panose="02000000000000000000" pitchFamily="2" charset="0"/>
                <a:cs typeface="Calibri" panose="020F0502020204030204" pitchFamily="34" charset="0"/>
              </a:rPr>
              <a:t>Top tips when reading </a:t>
            </a:r>
          </a:p>
          <a:p>
            <a:r>
              <a:rPr lang="en-GB" sz="1600" dirty="0">
                <a:latin typeface="Twinkl" panose="02000000000000000000" pitchFamily="2" charset="0"/>
                <a:cs typeface="Calibri" panose="020F0502020204030204" pitchFamily="34" charset="0"/>
              </a:rPr>
              <a:t>Make time each day to sit down together to read. </a:t>
            </a:r>
          </a:p>
          <a:p>
            <a:r>
              <a:rPr lang="en-GB" sz="1600" dirty="0">
                <a:latin typeface="Twinkl" panose="02000000000000000000" pitchFamily="2" charset="0"/>
                <a:cs typeface="Calibri" panose="020F0502020204030204" pitchFamily="34" charset="0"/>
              </a:rPr>
              <a:t>When choosing a book, try a variety of styles and genres and discuss what interests your child. </a:t>
            </a:r>
          </a:p>
          <a:p>
            <a:r>
              <a:rPr lang="en-GB" sz="1600" dirty="0">
                <a:latin typeface="Twinkl" panose="02000000000000000000" pitchFamily="2" charset="0"/>
                <a:cs typeface="Calibri" panose="020F0502020204030204" pitchFamily="34" charset="0"/>
              </a:rPr>
              <a:t>Take it in turns to read – not only does this allow your child to develop their fluency and decoding, it lets them develop their listening and understanding skills too. </a:t>
            </a:r>
          </a:p>
          <a:p>
            <a:r>
              <a:rPr lang="en-GB" sz="1600" dirty="0">
                <a:latin typeface="Twinkl" panose="02000000000000000000" pitchFamily="2" charset="0"/>
                <a:cs typeface="Calibri" panose="020F0502020204030204" pitchFamily="34" charset="0"/>
              </a:rPr>
              <a:t>Discuss the text as you read – find out unfamiliar vocabulary, discuss pictures and question their understanding. </a:t>
            </a:r>
          </a:p>
          <a:p>
            <a:r>
              <a:rPr lang="en-GB" sz="1600" dirty="0">
                <a:latin typeface="Twinkl" panose="02000000000000000000" pitchFamily="2" charset="0"/>
                <a:cs typeface="Calibri" panose="020F0502020204030204" pitchFamily="34" charset="0"/>
              </a:rPr>
              <a:t>Enjoy getting lost in a new world – reading develops children’s imaginations and opens them up to new ideas and vocabulary. Reading for pleasure is important to help children develop a wealth of skills. </a:t>
            </a:r>
            <a:endParaRPr lang="en-US" sz="1600" dirty="0">
              <a:latin typeface="Twinkl" panose="02000000000000000000" pitchFamily="2" charset="0"/>
              <a:cs typeface="Calibri" panose="020F0502020204030204" pitchFamily="34" charset="0"/>
            </a:endParaRPr>
          </a:p>
        </p:txBody>
      </p:sp>
    </p:spTree>
    <p:extLst>
      <p:ext uri="{BB962C8B-B14F-4D97-AF65-F5344CB8AC3E}">
        <p14:creationId xmlns:p14="http://schemas.microsoft.com/office/powerpoint/2010/main" val="39627702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165BD-CF30-4172-8FCD-2B488B6B1BF0}"/>
              </a:ext>
            </a:extLst>
          </p:cNvPr>
          <p:cNvSpPr>
            <a:spLocks noGrp="1"/>
          </p:cNvSpPr>
          <p:nvPr>
            <p:ph type="title"/>
          </p:nvPr>
        </p:nvSpPr>
        <p:spPr>
          <a:xfrm>
            <a:off x="499092" y="471348"/>
            <a:ext cx="6250552" cy="760934"/>
          </a:xfrm>
        </p:spPr>
        <p:txBody>
          <a:bodyPr/>
          <a:lstStyle/>
          <a:p>
            <a:r>
              <a:rPr lang="en-GB" dirty="0"/>
              <a:t>Reading Diaries KS2</a:t>
            </a:r>
          </a:p>
        </p:txBody>
      </p:sp>
      <p:pic>
        <p:nvPicPr>
          <p:cNvPr id="4" name="Picture 3">
            <a:extLst>
              <a:ext uri="{FF2B5EF4-FFF2-40B4-BE49-F238E27FC236}">
                <a16:creationId xmlns:a16="http://schemas.microsoft.com/office/drawing/2014/main" id="{B4DA2998-6B3A-40EB-89FC-2228421F6FFD}"/>
              </a:ext>
            </a:extLst>
          </p:cNvPr>
          <p:cNvPicPr>
            <a:picLocks noChangeAspect="1"/>
          </p:cNvPicPr>
          <p:nvPr/>
        </p:nvPicPr>
        <p:blipFill>
          <a:blip r:embed="rId2"/>
          <a:stretch>
            <a:fillRect/>
          </a:stretch>
        </p:blipFill>
        <p:spPr>
          <a:xfrm>
            <a:off x="10664652" y="637871"/>
            <a:ext cx="841321" cy="1188823"/>
          </a:xfrm>
          <a:prstGeom prst="rect">
            <a:avLst/>
          </a:prstGeom>
        </p:spPr>
      </p:pic>
      <p:pic>
        <p:nvPicPr>
          <p:cNvPr id="8" name="Picture 7">
            <a:extLst>
              <a:ext uri="{FF2B5EF4-FFF2-40B4-BE49-F238E27FC236}">
                <a16:creationId xmlns:a16="http://schemas.microsoft.com/office/drawing/2014/main" id="{390E3AEC-C6FE-4586-81D3-5BC6D42232E2}"/>
              </a:ext>
            </a:extLst>
          </p:cNvPr>
          <p:cNvPicPr>
            <a:picLocks noChangeAspect="1"/>
          </p:cNvPicPr>
          <p:nvPr/>
        </p:nvPicPr>
        <p:blipFill rotWithShape="1">
          <a:blip r:embed="rId3"/>
          <a:srcRect l="23431" t="22484" r="4314" b="17255"/>
          <a:stretch/>
        </p:blipFill>
        <p:spPr>
          <a:xfrm rot="16200000">
            <a:off x="2987806" y="2317479"/>
            <a:ext cx="4847829" cy="3416516"/>
          </a:xfrm>
          <a:prstGeom prst="rect">
            <a:avLst/>
          </a:prstGeom>
        </p:spPr>
      </p:pic>
      <p:pic>
        <p:nvPicPr>
          <p:cNvPr id="9" name="Picture 8">
            <a:extLst>
              <a:ext uri="{FF2B5EF4-FFF2-40B4-BE49-F238E27FC236}">
                <a16:creationId xmlns:a16="http://schemas.microsoft.com/office/drawing/2014/main" id="{70E0EB0F-154C-4AC8-B362-2A26CB9C1EF8}"/>
              </a:ext>
            </a:extLst>
          </p:cNvPr>
          <p:cNvPicPr>
            <a:picLocks noChangeAspect="1"/>
          </p:cNvPicPr>
          <p:nvPr/>
        </p:nvPicPr>
        <p:blipFill rotWithShape="1">
          <a:blip r:embed="rId4"/>
          <a:srcRect l="21765" t="4183" r="6949" b="15948"/>
          <a:stretch/>
        </p:blipFill>
        <p:spPr>
          <a:xfrm>
            <a:off x="500205" y="1612864"/>
            <a:ext cx="3199363" cy="4814699"/>
          </a:xfrm>
          <a:prstGeom prst="rect">
            <a:avLst/>
          </a:prstGeom>
        </p:spPr>
      </p:pic>
      <p:sp>
        <p:nvSpPr>
          <p:cNvPr id="10" name="TextBox 9">
            <a:extLst>
              <a:ext uri="{FF2B5EF4-FFF2-40B4-BE49-F238E27FC236}">
                <a16:creationId xmlns:a16="http://schemas.microsoft.com/office/drawing/2014/main" id="{12A1A52C-577E-493B-84DF-00A8BE63B4FE}"/>
              </a:ext>
            </a:extLst>
          </p:cNvPr>
          <p:cNvSpPr txBox="1"/>
          <p:nvPr/>
        </p:nvSpPr>
        <p:spPr>
          <a:xfrm>
            <a:off x="7987005" y="1819469"/>
            <a:ext cx="2808514" cy="2862322"/>
          </a:xfrm>
          <a:prstGeom prst="rect">
            <a:avLst/>
          </a:prstGeom>
          <a:noFill/>
        </p:spPr>
        <p:txBody>
          <a:bodyPr wrap="square" rtlCol="0">
            <a:spAutoFit/>
          </a:bodyPr>
          <a:lstStyle/>
          <a:p>
            <a:r>
              <a:rPr lang="en-GB" dirty="0"/>
              <a:t>In the ‘Reading Log’ section, your child is welcome to complete this independently; however, we kindly ask that an adult oversees the entry and adds their initials beside it to ensure it is being completed accurately.</a:t>
            </a:r>
          </a:p>
        </p:txBody>
      </p:sp>
    </p:spTree>
    <p:extLst>
      <p:ext uri="{BB962C8B-B14F-4D97-AF65-F5344CB8AC3E}">
        <p14:creationId xmlns:p14="http://schemas.microsoft.com/office/powerpoint/2010/main" val="31071398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165BD-CF30-4172-8FCD-2B488B6B1BF0}"/>
              </a:ext>
            </a:extLst>
          </p:cNvPr>
          <p:cNvSpPr>
            <a:spLocks noGrp="1"/>
          </p:cNvSpPr>
          <p:nvPr>
            <p:ph type="title"/>
          </p:nvPr>
        </p:nvSpPr>
        <p:spPr>
          <a:xfrm>
            <a:off x="598483" y="383000"/>
            <a:ext cx="6250552" cy="473804"/>
          </a:xfrm>
        </p:spPr>
        <p:txBody>
          <a:bodyPr>
            <a:normAutofit fontScale="90000"/>
          </a:bodyPr>
          <a:lstStyle/>
          <a:p>
            <a:r>
              <a:rPr lang="en-GB" dirty="0"/>
              <a:t>Reading Diaries KS2</a:t>
            </a:r>
          </a:p>
        </p:txBody>
      </p:sp>
      <p:sp>
        <p:nvSpPr>
          <p:cNvPr id="3" name="Content Placeholder 2">
            <a:extLst>
              <a:ext uri="{FF2B5EF4-FFF2-40B4-BE49-F238E27FC236}">
                <a16:creationId xmlns:a16="http://schemas.microsoft.com/office/drawing/2014/main" id="{332F7504-5A1E-43E1-A911-81353BD9164E}"/>
              </a:ext>
            </a:extLst>
          </p:cNvPr>
          <p:cNvSpPr>
            <a:spLocks noGrp="1"/>
          </p:cNvSpPr>
          <p:nvPr>
            <p:ph idx="1"/>
          </p:nvPr>
        </p:nvSpPr>
        <p:spPr>
          <a:xfrm>
            <a:off x="356438" y="1287500"/>
            <a:ext cx="4135400" cy="4287465"/>
          </a:xfrm>
        </p:spPr>
        <p:txBody>
          <a:bodyPr>
            <a:normAutofit fontScale="92500" lnSpcReduction="10000"/>
          </a:bodyPr>
          <a:lstStyle/>
          <a:p>
            <a:r>
              <a:rPr lang="en-GB" sz="1800" dirty="0">
                <a:latin typeface="Twinkl" panose="02000000000000000000" pitchFamily="2" charset="0"/>
              </a:rPr>
              <a:t>Reading diaries must be in school every day (they will come home with the children on Monday). Please use them to record any messages to your child’s teacher and to inform us as to which books your child has been reading</a:t>
            </a:r>
          </a:p>
          <a:p>
            <a:r>
              <a:rPr lang="en-GB" sz="1800" dirty="0">
                <a:latin typeface="Twinkl" panose="02000000000000000000" pitchFamily="2" charset="0"/>
              </a:rPr>
              <a:t>Any notes can also be written in there that you would like us to know about your child, you can also send an email or phone the school office </a:t>
            </a:r>
          </a:p>
          <a:p>
            <a:r>
              <a:rPr lang="en-GB" sz="1800" dirty="0">
                <a:latin typeface="Twinkl" panose="02000000000000000000" pitchFamily="2" charset="0"/>
              </a:rPr>
              <a:t>If you would prefer to catch us in the morning, or afterschool, please wait until the majority of children have gone or are in school before doing so</a:t>
            </a:r>
          </a:p>
          <a:p>
            <a:endParaRPr lang="en-GB" dirty="0"/>
          </a:p>
        </p:txBody>
      </p:sp>
      <p:pic>
        <p:nvPicPr>
          <p:cNvPr id="4" name="Picture 3">
            <a:extLst>
              <a:ext uri="{FF2B5EF4-FFF2-40B4-BE49-F238E27FC236}">
                <a16:creationId xmlns:a16="http://schemas.microsoft.com/office/drawing/2014/main" id="{B4DA2998-6B3A-40EB-89FC-2228421F6FFD}"/>
              </a:ext>
            </a:extLst>
          </p:cNvPr>
          <p:cNvPicPr>
            <a:picLocks noChangeAspect="1"/>
          </p:cNvPicPr>
          <p:nvPr/>
        </p:nvPicPr>
        <p:blipFill>
          <a:blip r:embed="rId2"/>
          <a:stretch>
            <a:fillRect/>
          </a:stretch>
        </p:blipFill>
        <p:spPr>
          <a:xfrm>
            <a:off x="9781174" y="262393"/>
            <a:ext cx="841321" cy="1188823"/>
          </a:xfrm>
          <a:prstGeom prst="rect">
            <a:avLst/>
          </a:prstGeom>
        </p:spPr>
      </p:pic>
      <p:pic>
        <p:nvPicPr>
          <p:cNvPr id="5" name="Picture 4">
            <a:extLst>
              <a:ext uri="{FF2B5EF4-FFF2-40B4-BE49-F238E27FC236}">
                <a16:creationId xmlns:a16="http://schemas.microsoft.com/office/drawing/2014/main" id="{42F38AFD-146F-43DE-8BA9-43247FDB51DC}"/>
              </a:ext>
            </a:extLst>
          </p:cNvPr>
          <p:cNvPicPr>
            <a:picLocks noChangeAspect="1"/>
          </p:cNvPicPr>
          <p:nvPr/>
        </p:nvPicPr>
        <p:blipFill>
          <a:blip r:embed="rId3"/>
          <a:stretch>
            <a:fillRect/>
          </a:stretch>
        </p:blipFill>
        <p:spPr>
          <a:xfrm>
            <a:off x="4497743" y="1439397"/>
            <a:ext cx="7335028" cy="4130034"/>
          </a:xfrm>
          <a:prstGeom prst="rect">
            <a:avLst/>
          </a:prstGeom>
        </p:spPr>
      </p:pic>
    </p:spTree>
    <p:extLst>
      <p:ext uri="{BB962C8B-B14F-4D97-AF65-F5344CB8AC3E}">
        <p14:creationId xmlns:p14="http://schemas.microsoft.com/office/powerpoint/2010/main" val="18401353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AB9F5-FA2B-4D23-BE4F-A927CD91BD4B}"/>
              </a:ext>
            </a:extLst>
          </p:cNvPr>
          <p:cNvSpPr>
            <a:spLocks noGrp="1"/>
          </p:cNvSpPr>
          <p:nvPr>
            <p:ph type="title"/>
          </p:nvPr>
        </p:nvSpPr>
        <p:spPr>
          <a:xfrm>
            <a:off x="750884" y="572053"/>
            <a:ext cx="2718457" cy="615557"/>
          </a:xfrm>
        </p:spPr>
        <p:txBody>
          <a:bodyPr>
            <a:normAutofit fontScale="90000"/>
          </a:bodyPr>
          <a:lstStyle/>
          <a:p>
            <a:r>
              <a:rPr lang="en-GB" dirty="0"/>
              <a:t>Reading</a:t>
            </a:r>
          </a:p>
        </p:txBody>
      </p:sp>
      <p:sp>
        <p:nvSpPr>
          <p:cNvPr id="3" name="Content Placeholder 2">
            <a:extLst>
              <a:ext uri="{FF2B5EF4-FFF2-40B4-BE49-F238E27FC236}">
                <a16:creationId xmlns:a16="http://schemas.microsoft.com/office/drawing/2014/main" id="{BBFB1A16-CD29-4D39-A6D9-2C54E0572310}"/>
              </a:ext>
            </a:extLst>
          </p:cNvPr>
          <p:cNvSpPr>
            <a:spLocks noGrp="1"/>
          </p:cNvSpPr>
          <p:nvPr>
            <p:ph idx="1"/>
          </p:nvPr>
        </p:nvSpPr>
        <p:spPr>
          <a:xfrm>
            <a:off x="753425" y="1717697"/>
            <a:ext cx="9941859" cy="5937641"/>
          </a:xfrm>
        </p:spPr>
        <p:txBody>
          <a:bodyPr>
            <a:normAutofit fontScale="25000" lnSpcReduction="20000"/>
          </a:bodyPr>
          <a:lstStyle/>
          <a:p>
            <a:pPr algn="ctr" eaLnBrk="1" fontAlgn="auto" hangingPunct="1">
              <a:lnSpc>
                <a:spcPct val="80000"/>
              </a:lnSpc>
              <a:defRPr/>
            </a:pPr>
            <a:r>
              <a:rPr lang="en-GB" sz="8000" dirty="0">
                <a:solidFill>
                  <a:schemeClr val="tx1"/>
                </a:solidFill>
                <a:latin typeface="Twinkl"/>
              </a:rPr>
              <a:t>Reading impacts all areas of the curriculum.  Engaging your child with reading activities is of utmost importance if they are to succeed.  Talk to your child about what interests them.  Allow them access to a wide range of texts.</a:t>
            </a:r>
          </a:p>
          <a:p>
            <a:pPr algn="ctr" eaLnBrk="1" fontAlgn="auto" hangingPunct="1">
              <a:lnSpc>
                <a:spcPct val="80000"/>
              </a:lnSpc>
              <a:defRPr/>
            </a:pPr>
            <a:r>
              <a:rPr lang="en-GB" sz="8000" dirty="0">
                <a:solidFill>
                  <a:schemeClr val="tx1"/>
                </a:solidFill>
                <a:latin typeface="Twinkl"/>
              </a:rPr>
              <a:t>Spend at least ten minutes daily sharing or reading with them, visit libraries, look at stories online, download free apps for iPads/ iPods if available and talk about what you have read too!</a:t>
            </a:r>
            <a:endParaRPr lang="en-GB" sz="5500" dirty="0">
              <a:solidFill>
                <a:schemeClr val="tx1"/>
              </a:solidFill>
              <a:latin typeface="Twinkl"/>
            </a:endParaRPr>
          </a:p>
          <a:p>
            <a:pPr marL="0" indent="0" algn="ctr" eaLnBrk="1" fontAlgn="auto" hangingPunct="1">
              <a:lnSpc>
                <a:spcPct val="80000"/>
              </a:lnSpc>
              <a:buNone/>
              <a:defRPr/>
            </a:pPr>
            <a:r>
              <a:rPr lang="en-GB" sz="8000" dirty="0">
                <a:solidFill>
                  <a:schemeClr val="tx1"/>
                </a:solidFill>
                <a:latin typeface="Twinkl"/>
              </a:rPr>
              <a:t>Here are some ideas of reading materials which you may wish to obtain:</a:t>
            </a:r>
          </a:p>
          <a:p>
            <a:pPr marL="285750" indent="-285750" algn="ctr">
              <a:lnSpc>
                <a:spcPct val="80000"/>
              </a:lnSpc>
              <a:buFont typeface="Arial" pitchFamily="34" charset="0"/>
              <a:buChar char="•"/>
              <a:defRPr/>
            </a:pPr>
            <a:r>
              <a:rPr lang="en-GB" sz="8000" dirty="0">
                <a:solidFill>
                  <a:schemeClr val="tx1"/>
                </a:solidFill>
                <a:latin typeface="Twinkl"/>
              </a:rPr>
              <a:t>First News (available via newsagents)</a:t>
            </a:r>
          </a:p>
          <a:p>
            <a:pPr marL="285750" indent="-285750" algn="ctr">
              <a:lnSpc>
                <a:spcPct val="80000"/>
              </a:lnSpc>
              <a:buFont typeface="Arial" pitchFamily="34" charset="0"/>
              <a:buChar char="•"/>
              <a:defRPr/>
            </a:pPr>
            <a:r>
              <a:rPr lang="en-GB" sz="8000" dirty="0">
                <a:solidFill>
                  <a:schemeClr val="tx1"/>
                </a:solidFill>
                <a:latin typeface="Twinkl"/>
              </a:rPr>
              <a:t>Newsround online/BBC stories</a:t>
            </a:r>
          </a:p>
          <a:p>
            <a:pPr marL="285750" indent="-285750" algn="ctr">
              <a:lnSpc>
                <a:spcPct val="80000"/>
              </a:lnSpc>
              <a:buFont typeface="Arial" pitchFamily="34" charset="0"/>
              <a:buChar char="•"/>
              <a:defRPr/>
            </a:pPr>
            <a:r>
              <a:rPr lang="en-GB" sz="8000" dirty="0">
                <a:solidFill>
                  <a:schemeClr val="tx1"/>
                </a:solidFill>
                <a:latin typeface="Twinkl"/>
              </a:rPr>
              <a:t>Audio books</a:t>
            </a:r>
          </a:p>
          <a:p>
            <a:pPr marL="285750" indent="-285750" algn="ctr">
              <a:lnSpc>
                <a:spcPct val="80000"/>
              </a:lnSpc>
              <a:buFont typeface="Arial" pitchFamily="34" charset="0"/>
              <a:buChar char="•"/>
              <a:defRPr/>
            </a:pPr>
            <a:r>
              <a:rPr lang="en-GB" sz="8000" dirty="0">
                <a:solidFill>
                  <a:schemeClr val="tx1"/>
                </a:solidFill>
                <a:latin typeface="Twinkl"/>
              </a:rPr>
              <a:t>Holiday brochures</a:t>
            </a:r>
          </a:p>
          <a:p>
            <a:pPr marL="285750" indent="-285750" algn="ctr">
              <a:lnSpc>
                <a:spcPct val="80000"/>
              </a:lnSpc>
              <a:buFont typeface="Arial" pitchFamily="34" charset="0"/>
              <a:buChar char="•"/>
              <a:defRPr/>
            </a:pPr>
            <a:r>
              <a:rPr lang="en-GB" sz="8000" dirty="0">
                <a:solidFill>
                  <a:schemeClr val="tx1"/>
                </a:solidFill>
                <a:latin typeface="Twinkl"/>
              </a:rPr>
              <a:t>Cookery books</a:t>
            </a:r>
          </a:p>
          <a:p>
            <a:pPr marL="285750" indent="-285750" algn="ctr">
              <a:lnSpc>
                <a:spcPct val="80000"/>
              </a:lnSpc>
              <a:buFont typeface="Arial" pitchFamily="34" charset="0"/>
              <a:buChar char="•"/>
              <a:defRPr/>
            </a:pPr>
            <a:r>
              <a:rPr lang="en-GB" sz="8000" dirty="0">
                <a:solidFill>
                  <a:schemeClr val="tx1"/>
                </a:solidFill>
                <a:latin typeface="Twinkl"/>
              </a:rPr>
              <a:t>Instruction books (e.g. How to make…)</a:t>
            </a:r>
          </a:p>
          <a:p>
            <a:pPr marL="285750" indent="-285750" algn="ctr">
              <a:lnSpc>
                <a:spcPct val="80000"/>
              </a:lnSpc>
              <a:buFont typeface="Arial" pitchFamily="34" charset="0"/>
              <a:buChar char="•"/>
              <a:defRPr/>
            </a:pPr>
            <a:r>
              <a:rPr lang="en-GB" sz="8000" dirty="0">
                <a:solidFill>
                  <a:schemeClr val="tx1"/>
                </a:solidFill>
                <a:latin typeface="Twinkl"/>
              </a:rPr>
              <a:t>Fiction stories</a:t>
            </a:r>
          </a:p>
          <a:p>
            <a:pPr marL="285750" indent="-285750" algn="ctr">
              <a:lnSpc>
                <a:spcPct val="80000"/>
              </a:lnSpc>
              <a:buFont typeface="Arial" pitchFamily="34" charset="0"/>
              <a:buChar char="•"/>
              <a:defRPr/>
            </a:pPr>
            <a:r>
              <a:rPr lang="en-GB" sz="8000" dirty="0">
                <a:solidFill>
                  <a:schemeClr val="tx1"/>
                </a:solidFill>
                <a:latin typeface="Twinkl"/>
              </a:rPr>
              <a:t>Non-fiction</a:t>
            </a:r>
          </a:p>
          <a:p>
            <a:pPr marL="285750" indent="-285750" algn="ctr">
              <a:lnSpc>
                <a:spcPct val="80000"/>
              </a:lnSpc>
              <a:buFont typeface="Arial" pitchFamily="34" charset="0"/>
              <a:buChar char="•"/>
              <a:defRPr/>
            </a:pPr>
            <a:r>
              <a:rPr lang="en-GB" sz="8000" dirty="0" err="1">
                <a:solidFill>
                  <a:schemeClr val="tx1"/>
                </a:solidFill>
                <a:latin typeface="Twinkl"/>
              </a:rPr>
              <a:t>Ipad</a:t>
            </a:r>
            <a:r>
              <a:rPr lang="en-GB" sz="8000" dirty="0">
                <a:solidFill>
                  <a:schemeClr val="tx1"/>
                </a:solidFill>
                <a:latin typeface="Twinkl"/>
              </a:rPr>
              <a:t>/</a:t>
            </a:r>
            <a:r>
              <a:rPr lang="en-GB" sz="8000" dirty="0" err="1">
                <a:solidFill>
                  <a:schemeClr val="tx1"/>
                </a:solidFill>
                <a:latin typeface="Twinkl"/>
              </a:rPr>
              <a:t>ipod</a:t>
            </a:r>
            <a:r>
              <a:rPr lang="en-GB" sz="8000" dirty="0">
                <a:solidFill>
                  <a:schemeClr val="tx1"/>
                </a:solidFill>
                <a:latin typeface="Twinkl"/>
              </a:rPr>
              <a:t> free books</a:t>
            </a:r>
          </a:p>
          <a:p>
            <a:pPr marL="285750" indent="-285750" algn="ctr">
              <a:lnSpc>
                <a:spcPct val="80000"/>
              </a:lnSpc>
              <a:buFont typeface="Arial" pitchFamily="34" charset="0"/>
              <a:buChar char="•"/>
              <a:defRPr/>
            </a:pPr>
            <a:r>
              <a:rPr lang="en-GB" sz="8000" dirty="0">
                <a:solidFill>
                  <a:schemeClr val="tx1"/>
                </a:solidFill>
                <a:latin typeface="Twinkl"/>
              </a:rPr>
              <a:t>Kindle free books</a:t>
            </a:r>
          </a:p>
          <a:p>
            <a:endParaRPr lang="en-GB" dirty="0"/>
          </a:p>
        </p:txBody>
      </p:sp>
      <p:pic>
        <p:nvPicPr>
          <p:cNvPr id="4" name="Picture 3">
            <a:extLst>
              <a:ext uri="{FF2B5EF4-FFF2-40B4-BE49-F238E27FC236}">
                <a16:creationId xmlns:a16="http://schemas.microsoft.com/office/drawing/2014/main" id="{8E3E30CA-ABD0-4C60-BF69-71EECC6B0038}"/>
              </a:ext>
            </a:extLst>
          </p:cNvPr>
          <p:cNvPicPr>
            <a:picLocks noChangeAspect="1"/>
          </p:cNvPicPr>
          <p:nvPr/>
        </p:nvPicPr>
        <p:blipFill>
          <a:blip r:embed="rId2"/>
          <a:stretch>
            <a:fillRect/>
          </a:stretch>
        </p:blipFill>
        <p:spPr>
          <a:xfrm>
            <a:off x="10694665" y="596348"/>
            <a:ext cx="841321" cy="1188823"/>
          </a:xfrm>
          <a:prstGeom prst="rect">
            <a:avLst/>
          </a:prstGeom>
        </p:spPr>
      </p:pic>
    </p:spTree>
    <p:extLst>
      <p:ext uri="{BB962C8B-B14F-4D97-AF65-F5344CB8AC3E}">
        <p14:creationId xmlns:p14="http://schemas.microsoft.com/office/powerpoint/2010/main" val="26253911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A771B-3FBB-417D-A3C7-95F5666801EB}"/>
              </a:ext>
            </a:extLst>
          </p:cNvPr>
          <p:cNvSpPr>
            <a:spLocks noGrp="1"/>
          </p:cNvSpPr>
          <p:nvPr>
            <p:ph type="title"/>
          </p:nvPr>
        </p:nvSpPr>
        <p:spPr>
          <a:xfrm>
            <a:off x="356437" y="420951"/>
            <a:ext cx="5927822" cy="767957"/>
          </a:xfrm>
        </p:spPr>
        <p:txBody>
          <a:bodyPr/>
          <a:lstStyle/>
          <a:p>
            <a:r>
              <a:rPr lang="en-GB" dirty="0"/>
              <a:t>Accelerated Reader</a:t>
            </a:r>
          </a:p>
        </p:txBody>
      </p:sp>
      <p:sp>
        <p:nvSpPr>
          <p:cNvPr id="3" name="Content Placeholder 2">
            <a:extLst>
              <a:ext uri="{FF2B5EF4-FFF2-40B4-BE49-F238E27FC236}">
                <a16:creationId xmlns:a16="http://schemas.microsoft.com/office/drawing/2014/main" id="{6FDF8B31-B18D-40FE-A7F3-0AEAB5F0E473}"/>
              </a:ext>
            </a:extLst>
          </p:cNvPr>
          <p:cNvSpPr>
            <a:spLocks noGrp="1"/>
          </p:cNvSpPr>
          <p:nvPr>
            <p:ph idx="1"/>
          </p:nvPr>
        </p:nvSpPr>
        <p:spPr>
          <a:xfrm>
            <a:off x="356437" y="1374198"/>
            <a:ext cx="8133139" cy="5979459"/>
          </a:xfrm>
        </p:spPr>
        <p:txBody>
          <a:bodyPr>
            <a:normAutofit fontScale="85000" lnSpcReduction="10000"/>
          </a:bodyPr>
          <a:lstStyle/>
          <a:p>
            <a:r>
              <a:rPr lang="en-GB" altLang="en-US" sz="2000" b="1" dirty="0">
                <a:latin typeface="Twinkl" panose="02000000000000000000"/>
              </a:rPr>
              <a:t>What is Accelerated Reader?</a:t>
            </a:r>
          </a:p>
          <a:p>
            <a:r>
              <a:rPr lang="en-GB" altLang="en-US" dirty="0">
                <a:latin typeface="Twinkl" panose="02000000000000000000"/>
              </a:rPr>
              <a:t>Accelerated Reader (AR) is a reading management and monitoring programme that aims to foster independent reading. The internet-based software assesses reading age, and gives pupils a reading level (ZPD number). Pupils take computerised quizzes on the books and will aim for a quiz target of at least 85%.</a:t>
            </a:r>
          </a:p>
          <a:p>
            <a:r>
              <a:rPr lang="en-GB" altLang="en-US" sz="2000" b="1" dirty="0">
                <a:latin typeface="Twinkl" panose="02000000000000000000"/>
              </a:rPr>
              <a:t>Why use Accelerated Reader?</a:t>
            </a:r>
          </a:p>
          <a:p>
            <a:pPr>
              <a:defRPr/>
            </a:pPr>
            <a:r>
              <a:rPr lang="en-GB" altLang="en-US" dirty="0">
                <a:latin typeface="Twinkl" panose="02000000000000000000"/>
              </a:rPr>
              <a:t>A study found that Year 7 pupils who were offered Accelerated Reader made 3 months’ additional progress in reading compared to other similar pupils. For pupils eligible for free school meals the figure was 5 months’ additional progress.</a:t>
            </a:r>
          </a:p>
          <a:p>
            <a:pPr>
              <a:defRPr/>
            </a:pPr>
            <a:r>
              <a:rPr lang="en-GB" altLang="en-US" dirty="0">
                <a:latin typeface="Twinkl" panose="02000000000000000000"/>
              </a:rPr>
              <a:t>In primary school, research has shown that pupils using Accelerated Reader make significantly more progress.</a:t>
            </a:r>
          </a:p>
          <a:p>
            <a:pPr>
              <a:defRPr/>
            </a:pPr>
            <a:r>
              <a:rPr lang="en-GB" sz="2000" b="1" dirty="0">
                <a:latin typeface="Twinkl" panose="02000000000000000000"/>
              </a:rPr>
              <a:t>How does Accelerated Reader work?</a:t>
            </a:r>
          </a:p>
          <a:p>
            <a:pPr marL="385763" indent="-385763">
              <a:buFontTx/>
              <a:buAutoNum type="arabicPeriod"/>
              <a:defRPr/>
            </a:pPr>
            <a:r>
              <a:rPr lang="en-GB" sz="2000" dirty="0">
                <a:latin typeface="Twinkl" panose="02000000000000000000"/>
              </a:rPr>
              <a:t>Pupils will be assessed at the beginning of the year on their reading understanding </a:t>
            </a:r>
            <a:r>
              <a:rPr lang="en-GB" sz="2000" b="1" dirty="0">
                <a:latin typeface="Twinkl" panose="02000000000000000000"/>
              </a:rPr>
              <a:t>and</a:t>
            </a:r>
            <a:r>
              <a:rPr lang="en-GB" sz="2000" dirty="0">
                <a:latin typeface="Twinkl" panose="02000000000000000000"/>
              </a:rPr>
              <a:t> fluency. This will give them a ZPD number.</a:t>
            </a:r>
          </a:p>
          <a:p>
            <a:pPr marL="385763" indent="-385763">
              <a:buFontTx/>
              <a:buAutoNum type="arabicPeriod"/>
              <a:defRPr/>
            </a:pPr>
            <a:r>
              <a:rPr lang="en-GB" sz="2000" dirty="0">
                <a:latin typeface="Twinkl" panose="02000000000000000000"/>
              </a:rPr>
              <a:t>Pupils will pick a book to take home based on their ZPD number. </a:t>
            </a:r>
            <a:r>
              <a:rPr lang="en-GB" sz="2000" u="sng" dirty="0">
                <a:latin typeface="Twinkl" panose="02000000000000000000"/>
              </a:rPr>
              <a:t>Please continue to read with your child as normal and fill in their reading log.</a:t>
            </a:r>
          </a:p>
          <a:p>
            <a:pPr marL="385763" indent="-385763">
              <a:buFontTx/>
              <a:buAutoNum type="arabicPeriod"/>
              <a:defRPr/>
            </a:pPr>
            <a:r>
              <a:rPr lang="en-GB" sz="2000" dirty="0">
                <a:latin typeface="Twinkl" panose="02000000000000000000"/>
              </a:rPr>
              <a:t>When they finish the book, pupils will take a short quiz in school. Your child’s teacher will monitor your child’s quiz performance and adjust their ZPD number if necessary.</a:t>
            </a:r>
          </a:p>
          <a:p>
            <a:pPr marL="385763" indent="-385763">
              <a:buFontTx/>
              <a:buAutoNum type="arabicPeriod"/>
              <a:defRPr/>
            </a:pPr>
            <a:endParaRPr lang="en-GB" sz="2000" dirty="0">
              <a:solidFill>
                <a:srgbClr val="FFFF00"/>
              </a:solidFill>
            </a:endParaRPr>
          </a:p>
          <a:p>
            <a:pPr>
              <a:defRPr/>
            </a:pPr>
            <a:endParaRPr lang="en-GB" altLang="en-US" dirty="0">
              <a:latin typeface="+mn-lt"/>
            </a:endParaRPr>
          </a:p>
          <a:p>
            <a:endParaRPr lang="en-GB" altLang="en-US" sz="2000" b="1" dirty="0"/>
          </a:p>
          <a:p>
            <a:endParaRPr lang="en-GB" dirty="0"/>
          </a:p>
        </p:txBody>
      </p:sp>
      <p:pic>
        <p:nvPicPr>
          <p:cNvPr id="4" name="Picture 3">
            <a:extLst>
              <a:ext uri="{FF2B5EF4-FFF2-40B4-BE49-F238E27FC236}">
                <a16:creationId xmlns:a16="http://schemas.microsoft.com/office/drawing/2014/main" id="{1E185427-C668-4D66-82A9-1494552EDEC0}"/>
              </a:ext>
            </a:extLst>
          </p:cNvPr>
          <p:cNvPicPr>
            <a:picLocks noChangeAspect="1"/>
          </p:cNvPicPr>
          <p:nvPr/>
        </p:nvPicPr>
        <p:blipFill>
          <a:blip r:embed="rId2"/>
          <a:stretch>
            <a:fillRect/>
          </a:stretch>
        </p:blipFill>
        <p:spPr>
          <a:xfrm>
            <a:off x="10506926" y="773043"/>
            <a:ext cx="841321" cy="1188823"/>
          </a:xfrm>
          <a:prstGeom prst="rect">
            <a:avLst/>
          </a:prstGeom>
        </p:spPr>
      </p:pic>
      <p:pic>
        <p:nvPicPr>
          <p:cNvPr id="5" name="Picture 4">
            <a:extLst>
              <a:ext uri="{FF2B5EF4-FFF2-40B4-BE49-F238E27FC236}">
                <a16:creationId xmlns:a16="http://schemas.microsoft.com/office/drawing/2014/main" id="{A31D254F-5E39-4F36-8685-FEBD5B02541F}"/>
              </a:ext>
            </a:extLst>
          </p:cNvPr>
          <p:cNvPicPr>
            <a:picLocks noChangeAspect="1"/>
          </p:cNvPicPr>
          <p:nvPr/>
        </p:nvPicPr>
        <p:blipFill>
          <a:blip r:embed="rId3"/>
          <a:stretch>
            <a:fillRect/>
          </a:stretch>
        </p:blipFill>
        <p:spPr>
          <a:xfrm>
            <a:off x="8496509" y="2737926"/>
            <a:ext cx="3248126" cy="1395713"/>
          </a:xfrm>
          <a:prstGeom prst="rect">
            <a:avLst/>
          </a:prstGeom>
        </p:spPr>
      </p:pic>
    </p:spTree>
    <p:extLst>
      <p:ext uri="{BB962C8B-B14F-4D97-AF65-F5344CB8AC3E}">
        <p14:creationId xmlns:p14="http://schemas.microsoft.com/office/powerpoint/2010/main" val="89322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5204" y="940990"/>
            <a:ext cx="11291739" cy="5454251"/>
          </a:xfrm>
        </p:spPr>
        <p:txBody>
          <a:bodyPr>
            <a:noAutofit/>
          </a:bodyPr>
          <a:lstStyle/>
          <a:p>
            <a:pPr marL="0" lvl="0" indent="0">
              <a:lnSpc>
                <a:spcPct val="120000"/>
              </a:lnSpc>
              <a:spcBef>
                <a:spcPts val="600"/>
              </a:spcBef>
              <a:spcAft>
                <a:spcPts val="600"/>
              </a:spcAft>
              <a:buClrTx/>
              <a:buNone/>
            </a:pPr>
            <a:r>
              <a:rPr lang="en-GB" sz="1300" dirty="0">
                <a:solidFill>
                  <a:prstClr val="black"/>
                </a:solidFill>
                <a:latin typeface="Twinkl" panose="02000000000000000000" pitchFamily="2" charset="0"/>
              </a:rPr>
              <a:t>Children are taught to consolidate and continue their phonic understanding through Spelling Workshop lessons (including etymology, root words, prefixes, suffixes and syllables).</a:t>
            </a:r>
          </a:p>
          <a:p>
            <a:pPr marL="0" lvl="0" indent="0">
              <a:lnSpc>
                <a:spcPct val="120000"/>
              </a:lnSpc>
              <a:spcBef>
                <a:spcPts val="600"/>
              </a:spcBef>
              <a:spcAft>
                <a:spcPts val="600"/>
              </a:spcAft>
              <a:buClrTx/>
              <a:buNone/>
            </a:pPr>
            <a:r>
              <a:rPr lang="en-GB" sz="1300" dirty="0">
                <a:solidFill>
                  <a:prstClr val="black"/>
                </a:solidFill>
                <a:latin typeface="Twinkl" panose="02000000000000000000" pitchFamily="2" charset="0"/>
              </a:rPr>
              <a:t>Your children will also be working on the following spelling patterns and rules this year including:</a:t>
            </a:r>
          </a:p>
          <a:p>
            <a:pPr marL="342900" lvl="0" indent="-342900">
              <a:lnSpc>
                <a:spcPct val="120000"/>
              </a:lnSpc>
              <a:spcBef>
                <a:spcPts val="600"/>
              </a:spcBef>
              <a:spcAft>
                <a:spcPts val="600"/>
              </a:spcAft>
              <a:buClrTx/>
              <a:buFont typeface="Arial" panose="020B0604020202020204" pitchFamily="34" charset="0"/>
              <a:buChar char="•"/>
            </a:pPr>
            <a:r>
              <a:rPr lang="en-GB" sz="1300" dirty="0">
                <a:solidFill>
                  <a:prstClr val="black"/>
                </a:solidFill>
                <a:latin typeface="Twinkl" panose="02000000000000000000" pitchFamily="2" charset="0"/>
              </a:rPr>
              <a:t>Words ending -</a:t>
            </a:r>
            <a:r>
              <a:rPr lang="en-GB" sz="1300" dirty="0" err="1">
                <a:solidFill>
                  <a:prstClr val="black"/>
                </a:solidFill>
                <a:latin typeface="Twinkl" panose="02000000000000000000" pitchFamily="2" charset="0"/>
              </a:rPr>
              <a:t>cious</a:t>
            </a:r>
            <a:r>
              <a:rPr lang="en-GB" sz="1300" dirty="0">
                <a:solidFill>
                  <a:prstClr val="black"/>
                </a:solidFill>
                <a:latin typeface="Twinkl" panose="02000000000000000000" pitchFamily="2" charset="0"/>
              </a:rPr>
              <a:t> and -</a:t>
            </a:r>
            <a:r>
              <a:rPr lang="en-GB" sz="1300" dirty="0" err="1">
                <a:solidFill>
                  <a:prstClr val="black"/>
                </a:solidFill>
                <a:latin typeface="Twinkl" panose="02000000000000000000" pitchFamily="2" charset="0"/>
              </a:rPr>
              <a:t>tious</a:t>
            </a:r>
            <a:r>
              <a:rPr lang="en-GB" sz="1300" dirty="0">
                <a:solidFill>
                  <a:prstClr val="black"/>
                </a:solidFill>
                <a:latin typeface="Twinkl" panose="02000000000000000000" pitchFamily="2" charset="0"/>
              </a:rPr>
              <a:t> such as 'delicious' and 'superstitious'</a:t>
            </a:r>
          </a:p>
          <a:p>
            <a:pPr marL="342900" lvl="0" indent="-342900">
              <a:lnSpc>
                <a:spcPct val="120000"/>
              </a:lnSpc>
              <a:spcBef>
                <a:spcPts val="600"/>
              </a:spcBef>
              <a:spcAft>
                <a:spcPts val="600"/>
              </a:spcAft>
              <a:buClrTx/>
              <a:buFont typeface="Arial" panose="020B0604020202020204" pitchFamily="34" charset="0"/>
              <a:buChar char="•"/>
            </a:pPr>
            <a:r>
              <a:rPr lang="en-GB" sz="1300" dirty="0">
                <a:solidFill>
                  <a:prstClr val="black"/>
                </a:solidFill>
                <a:latin typeface="Twinkl" panose="02000000000000000000" pitchFamily="2" charset="0"/>
              </a:rPr>
              <a:t>Words ending -</a:t>
            </a:r>
            <a:r>
              <a:rPr lang="en-GB" sz="1300" dirty="0" err="1">
                <a:solidFill>
                  <a:prstClr val="black"/>
                </a:solidFill>
                <a:latin typeface="Twinkl" panose="02000000000000000000" pitchFamily="2" charset="0"/>
              </a:rPr>
              <a:t>cial</a:t>
            </a:r>
            <a:r>
              <a:rPr lang="en-GB" sz="1300" dirty="0">
                <a:solidFill>
                  <a:prstClr val="black"/>
                </a:solidFill>
                <a:latin typeface="Twinkl" panose="02000000000000000000" pitchFamily="2" charset="0"/>
              </a:rPr>
              <a:t> and -</a:t>
            </a:r>
            <a:r>
              <a:rPr lang="en-GB" sz="1300" dirty="0" err="1">
                <a:solidFill>
                  <a:prstClr val="black"/>
                </a:solidFill>
                <a:latin typeface="Twinkl" panose="02000000000000000000" pitchFamily="2" charset="0"/>
              </a:rPr>
              <a:t>tial</a:t>
            </a:r>
            <a:r>
              <a:rPr lang="en-GB" sz="1300" dirty="0">
                <a:solidFill>
                  <a:prstClr val="black"/>
                </a:solidFill>
                <a:latin typeface="Twinkl" panose="02000000000000000000" pitchFamily="2" charset="0"/>
              </a:rPr>
              <a:t> such as 'special' and 'partial'</a:t>
            </a:r>
          </a:p>
          <a:p>
            <a:pPr marL="342900" lvl="0" indent="-342900">
              <a:lnSpc>
                <a:spcPct val="120000"/>
              </a:lnSpc>
              <a:spcBef>
                <a:spcPts val="600"/>
              </a:spcBef>
              <a:spcAft>
                <a:spcPts val="600"/>
              </a:spcAft>
              <a:buClrTx/>
              <a:buFont typeface="Arial" panose="020B0604020202020204" pitchFamily="34" charset="0"/>
              <a:buChar char="•"/>
            </a:pPr>
            <a:r>
              <a:rPr lang="en-GB" sz="1300" dirty="0">
                <a:solidFill>
                  <a:prstClr val="black"/>
                </a:solidFill>
                <a:latin typeface="Twinkl" panose="02000000000000000000" pitchFamily="2" charset="0"/>
              </a:rPr>
              <a:t>Words ending -ant, -</a:t>
            </a:r>
            <a:r>
              <a:rPr lang="en-GB" sz="1300" dirty="0" err="1">
                <a:solidFill>
                  <a:prstClr val="black"/>
                </a:solidFill>
                <a:latin typeface="Twinkl" panose="02000000000000000000" pitchFamily="2" charset="0"/>
              </a:rPr>
              <a:t>ance</a:t>
            </a:r>
            <a:r>
              <a:rPr lang="en-GB" sz="1300" dirty="0">
                <a:solidFill>
                  <a:prstClr val="black"/>
                </a:solidFill>
                <a:latin typeface="Twinkl" panose="02000000000000000000" pitchFamily="2" charset="0"/>
              </a:rPr>
              <a:t> and -</a:t>
            </a:r>
            <a:r>
              <a:rPr lang="en-GB" sz="1300" dirty="0" err="1">
                <a:solidFill>
                  <a:prstClr val="black"/>
                </a:solidFill>
                <a:latin typeface="Twinkl" panose="02000000000000000000" pitchFamily="2" charset="0"/>
              </a:rPr>
              <a:t>ancy</a:t>
            </a:r>
            <a:r>
              <a:rPr lang="en-GB" sz="1300" dirty="0">
                <a:solidFill>
                  <a:prstClr val="black"/>
                </a:solidFill>
                <a:latin typeface="Twinkl" panose="02000000000000000000" pitchFamily="2" charset="0"/>
              </a:rPr>
              <a:t> such as 'hesitant', 'hesitance' and 'hesitancy'</a:t>
            </a:r>
          </a:p>
          <a:p>
            <a:pPr marL="342900" lvl="0" indent="-342900">
              <a:lnSpc>
                <a:spcPct val="120000"/>
              </a:lnSpc>
              <a:spcBef>
                <a:spcPts val="600"/>
              </a:spcBef>
              <a:spcAft>
                <a:spcPts val="600"/>
              </a:spcAft>
              <a:buClrTx/>
              <a:buFont typeface="Arial" panose="020B0604020202020204" pitchFamily="34" charset="0"/>
              <a:buChar char="•"/>
            </a:pPr>
            <a:r>
              <a:rPr lang="en-GB" sz="1300" dirty="0">
                <a:solidFill>
                  <a:prstClr val="black"/>
                </a:solidFill>
                <a:latin typeface="Twinkl" panose="02000000000000000000" pitchFamily="2" charset="0"/>
              </a:rPr>
              <a:t>Words ending -</a:t>
            </a:r>
            <a:r>
              <a:rPr lang="en-GB" sz="1300" dirty="0" err="1">
                <a:solidFill>
                  <a:prstClr val="black"/>
                </a:solidFill>
                <a:latin typeface="Twinkl" panose="02000000000000000000" pitchFamily="2" charset="0"/>
              </a:rPr>
              <a:t>ent</a:t>
            </a:r>
            <a:r>
              <a:rPr lang="en-GB" sz="1300" dirty="0">
                <a:solidFill>
                  <a:prstClr val="black"/>
                </a:solidFill>
                <a:latin typeface="Twinkl" panose="02000000000000000000" pitchFamily="2" charset="0"/>
              </a:rPr>
              <a:t>, -</a:t>
            </a:r>
            <a:r>
              <a:rPr lang="en-GB" sz="1300" dirty="0" err="1">
                <a:solidFill>
                  <a:prstClr val="black"/>
                </a:solidFill>
                <a:latin typeface="Twinkl" panose="02000000000000000000" pitchFamily="2" charset="0"/>
              </a:rPr>
              <a:t>ence</a:t>
            </a:r>
            <a:r>
              <a:rPr lang="en-GB" sz="1300" dirty="0">
                <a:solidFill>
                  <a:prstClr val="black"/>
                </a:solidFill>
                <a:latin typeface="Twinkl" panose="02000000000000000000" pitchFamily="2" charset="0"/>
              </a:rPr>
              <a:t> and -</a:t>
            </a:r>
            <a:r>
              <a:rPr lang="en-GB" sz="1300" dirty="0" err="1">
                <a:solidFill>
                  <a:prstClr val="black"/>
                </a:solidFill>
                <a:latin typeface="Twinkl" panose="02000000000000000000" pitchFamily="2" charset="0"/>
              </a:rPr>
              <a:t>ency</a:t>
            </a:r>
            <a:r>
              <a:rPr lang="en-GB" sz="1300" dirty="0">
                <a:solidFill>
                  <a:prstClr val="black"/>
                </a:solidFill>
                <a:latin typeface="Twinkl" panose="02000000000000000000" pitchFamily="2" charset="0"/>
              </a:rPr>
              <a:t> such as ‘patient’, ‘patience’ and ‘frequency’</a:t>
            </a:r>
          </a:p>
          <a:p>
            <a:pPr marL="342900" lvl="0" indent="-342900">
              <a:lnSpc>
                <a:spcPct val="120000"/>
              </a:lnSpc>
              <a:spcBef>
                <a:spcPts val="600"/>
              </a:spcBef>
              <a:spcAft>
                <a:spcPts val="600"/>
              </a:spcAft>
              <a:buClrTx/>
              <a:buFont typeface="Arial" panose="020B0604020202020204" pitchFamily="34" charset="0"/>
              <a:buChar char="•"/>
            </a:pPr>
            <a:r>
              <a:rPr lang="en-GB" sz="1300" dirty="0">
                <a:solidFill>
                  <a:prstClr val="black"/>
                </a:solidFill>
                <a:latin typeface="Twinkl" panose="02000000000000000000" pitchFamily="2" charset="0"/>
              </a:rPr>
              <a:t>Words ending -able / -ably and -</a:t>
            </a:r>
            <a:r>
              <a:rPr lang="en-GB" sz="1300" dirty="0" err="1">
                <a:solidFill>
                  <a:prstClr val="black"/>
                </a:solidFill>
                <a:latin typeface="Twinkl" panose="02000000000000000000" pitchFamily="2" charset="0"/>
              </a:rPr>
              <a:t>ible</a:t>
            </a:r>
            <a:r>
              <a:rPr lang="en-GB" sz="1300" dirty="0">
                <a:solidFill>
                  <a:prstClr val="black"/>
                </a:solidFill>
                <a:latin typeface="Twinkl" panose="02000000000000000000" pitchFamily="2" charset="0"/>
              </a:rPr>
              <a:t> / -</a:t>
            </a:r>
            <a:r>
              <a:rPr lang="en-GB" sz="1300" dirty="0" err="1">
                <a:solidFill>
                  <a:prstClr val="black"/>
                </a:solidFill>
                <a:latin typeface="Twinkl" panose="02000000000000000000" pitchFamily="2" charset="0"/>
              </a:rPr>
              <a:t>ibly</a:t>
            </a:r>
            <a:r>
              <a:rPr lang="en-GB" sz="1300" dirty="0">
                <a:solidFill>
                  <a:prstClr val="black"/>
                </a:solidFill>
                <a:latin typeface="Twinkl" panose="02000000000000000000" pitchFamily="2" charset="0"/>
              </a:rPr>
              <a:t> such as 'comfortable' / 'comfortably' and 'horrible' / 'horribly'</a:t>
            </a:r>
          </a:p>
          <a:p>
            <a:pPr marL="342900" lvl="0" indent="-342900">
              <a:lnSpc>
                <a:spcPct val="120000"/>
              </a:lnSpc>
              <a:spcBef>
                <a:spcPts val="600"/>
              </a:spcBef>
              <a:spcAft>
                <a:spcPts val="600"/>
              </a:spcAft>
              <a:buClrTx/>
              <a:buFont typeface="Arial" panose="020B0604020202020204" pitchFamily="34" charset="0"/>
              <a:buChar char="•"/>
            </a:pPr>
            <a:r>
              <a:rPr lang="en-GB" sz="1300" dirty="0">
                <a:solidFill>
                  <a:prstClr val="black"/>
                </a:solidFill>
                <a:latin typeface="Twinkl" panose="02000000000000000000" pitchFamily="2" charset="0"/>
              </a:rPr>
              <a:t>Adding -</a:t>
            </a:r>
            <a:r>
              <a:rPr lang="en-GB" sz="1300" dirty="0" err="1">
                <a:solidFill>
                  <a:prstClr val="black"/>
                </a:solidFill>
                <a:latin typeface="Twinkl" panose="02000000000000000000" pitchFamily="2" charset="0"/>
              </a:rPr>
              <a:t>ing</a:t>
            </a:r>
            <a:r>
              <a:rPr lang="en-GB" sz="1300" dirty="0">
                <a:solidFill>
                  <a:prstClr val="black"/>
                </a:solidFill>
                <a:latin typeface="Twinkl" panose="02000000000000000000" pitchFamily="2" charset="0"/>
              </a:rPr>
              <a:t> / -</a:t>
            </a:r>
            <a:r>
              <a:rPr lang="en-GB" sz="1300" dirty="0" err="1">
                <a:solidFill>
                  <a:prstClr val="black"/>
                </a:solidFill>
                <a:latin typeface="Twinkl" panose="02000000000000000000" pitchFamily="2" charset="0"/>
              </a:rPr>
              <a:t>ed</a:t>
            </a:r>
            <a:r>
              <a:rPr lang="en-GB" sz="1300" dirty="0">
                <a:solidFill>
                  <a:prstClr val="black"/>
                </a:solidFill>
                <a:latin typeface="Twinkl" panose="02000000000000000000" pitchFamily="2" charset="0"/>
              </a:rPr>
              <a:t> to words ending -</a:t>
            </a:r>
            <a:r>
              <a:rPr lang="en-GB" sz="1300" dirty="0" err="1">
                <a:solidFill>
                  <a:prstClr val="black"/>
                </a:solidFill>
                <a:latin typeface="Twinkl" panose="02000000000000000000" pitchFamily="2" charset="0"/>
              </a:rPr>
              <a:t>fer</a:t>
            </a:r>
            <a:r>
              <a:rPr lang="en-GB" sz="1300" dirty="0">
                <a:solidFill>
                  <a:prstClr val="black"/>
                </a:solidFill>
                <a:latin typeface="Twinkl" panose="02000000000000000000" pitchFamily="2" charset="0"/>
              </a:rPr>
              <a:t>, for example: 'prefer', 'preferring' and 'preferred'</a:t>
            </a:r>
          </a:p>
          <a:p>
            <a:pPr marL="342900" lvl="0" indent="-342900">
              <a:lnSpc>
                <a:spcPct val="120000"/>
              </a:lnSpc>
              <a:spcBef>
                <a:spcPts val="600"/>
              </a:spcBef>
              <a:spcAft>
                <a:spcPts val="600"/>
              </a:spcAft>
              <a:buClrTx/>
              <a:buFont typeface="Arial" panose="020B0604020202020204" pitchFamily="34" charset="0"/>
              <a:buChar char="•"/>
            </a:pPr>
            <a:r>
              <a:rPr lang="en-GB" sz="1300" dirty="0">
                <a:solidFill>
                  <a:prstClr val="black"/>
                </a:solidFill>
                <a:latin typeface="Twinkl" panose="02000000000000000000" pitchFamily="2" charset="0"/>
              </a:rPr>
              <a:t>Use of the hyphen, for example: 'co-ordinate', 're-enter'</a:t>
            </a:r>
          </a:p>
          <a:p>
            <a:pPr marL="342900" lvl="0" indent="-342900">
              <a:lnSpc>
                <a:spcPct val="120000"/>
              </a:lnSpc>
              <a:spcBef>
                <a:spcPts val="600"/>
              </a:spcBef>
              <a:spcAft>
                <a:spcPts val="600"/>
              </a:spcAft>
              <a:buClrTx/>
              <a:buFont typeface="Arial" panose="020B0604020202020204" pitchFamily="34" charset="0"/>
              <a:buChar char="•"/>
            </a:pPr>
            <a:r>
              <a:rPr lang="en-GB" sz="1300" dirty="0">
                <a:solidFill>
                  <a:prstClr val="black"/>
                </a:solidFill>
                <a:latin typeface="Twinkl" panose="02000000000000000000" pitchFamily="2" charset="0"/>
              </a:rPr>
              <a:t>Words containing </a:t>
            </a:r>
            <a:r>
              <a:rPr lang="en-GB" sz="1300" dirty="0" err="1">
                <a:solidFill>
                  <a:prstClr val="black"/>
                </a:solidFill>
                <a:latin typeface="Twinkl" panose="02000000000000000000" pitchFamily="2" charset="0"/>
              </a:rPr>
              <a:t>ie</a:t>
            </a:r>
            <a:r>
              <a:rPr lang="en-GB" sz="1300" dirty="0">
                <a:solidFill>
                  <a:prstClr val="black"/>
                </a:solidFill>
                <a:latin typeface="Twinkl" panose="02000000000000000000" pitchFamily="2" charset="0"/>
              </a:rPr>
              <a:t> / </a:t>
            </a:r>
            <a:r>
              <a:rPr lang="en-GB" sz="1300" dirty="0" err="1">
                <a:solidFill>
                  <a:prstClr val="black"/>
                </a:solidFill>
                <a:latin typeface="Twinkl" panose="02000000000000000000" pitchFamily="2" charset="0"/>
              </a:rPr>
              <a:t>ei</a:t>
            </a:r>
            <a:r>
              <a:rPr lang="en-GB" sz="1300" dirty="0">
                <a:solidFill>
                  <a:prstClr val="black"/>
                </a:solidFill>
                <a:latin typeface="Twinkl" panose="02000000000000000000" pitchFamily="2" charset="0"/>
              </a:rPr>
              <a:t>, for example: 'piece' and 'ceiling'</a:t>
            </a:r>
          </a:p>
          <a:p>
            <a:pPr marL="342900" lvl="0" indent="-342900">
              <a:lnSpc>
                <a:spcPct val="120000"/>
              </a:lnSpc>
              <a:spcBef>
                <a:spcPts val="600"/>
              </a:spcBef>
              <a:spcAft>
                <a:spcPts val="600"/>
              </a:spcAft>
              <a:buClrTx/>
              <a:buFont typeface="Arial" panose="020B0604020202020204" pitchFamily="34" charset="0"/>
              <a:buChar char="•"/>
            </a:pPr>
            <a:r>
              <a:rPr lang="en-GB" sz="1300" dirty="0">
                <a:solidFill>
                  <a:prstClr val="black"/>
                </a:solidFill>
                <a:latin typeface="Twinkl" panose="02000000000000000000" pitchFamily="2" charset="0"/>
              </a:rPr>
              <a:t>Words containing </a:t>
            </a:r>
            <a:r>
              <a:rPr lang="en-GB" sz="1300" dirty="0" err="1">
                <a:solidFill>
                  <a:prstClr val="black"/>
                </a:solidFill>
                <a:latin typeface="Twinkl" panose="02000000000000000000" pitchFamily="2" charset="0"/>
              </a:rPr>
              <a:t>ough</a:t>
            </a:r>
            <a:r>
              <a:rPr lang="en-GB" sz="1300" dirty="0">
                <a:solidFill>
                  <a:prstClr val="black"/>
                </a:solidFill>
                <a:latin typeface="Twinkl" panose="02000000000000000000" pitchFamily="2" charset="0"/>
              </a:rPr>
              <a:t> and looking at the different sounds this grapheme makes in different words, for example: 'enough', 'through', 'although', 'plough'</a:t>
            </a:r>
          </a:p>
          <a:p>
            <a:pPr marL="342900" lvl="0" indent="-342900">
              <a:lnSpc>
                <a:spcPct val="120000"/>
              </a:lnSpc>
              <a:spcBef>
                <a:spcPts val="600"/>
              </a:spcBef>
              <a:spcAft>
                <a:spcPts val="600"/>
              </a:spcAft>
              <a:buClrTx/>
              <a:buFont typeface="Arial" panose="020B0604020202020204" pitchFamily="34" charset="0"/>
              <a:buChar char="•"/>
            </a:pPr>
            <a:r>
              <a:rPr lang="en-GB" sz="1300" dirty="0">
                <a:solidFill>
                  <a:prstClr val="black"/>
                </a:solidFill>
                <a:latin typeface="Twinkl" panose="02000000000000000000" pitchFamily="2" charset="0"/>
              </a:rPr>
              <a:t>Silent letters in words such as 'doubt', 'thistle' and 'knight'</a:t>
            </a:r>
          </a:p>
          <a:p>
            <a:pPr marL="342900" lvl="0" indent="-342900">
              <a:lnSpc>
                <a:spcPct val="120000"/>
              </a:lnSpc>
              <a:spcBef>
                <a:spcPts val="600"/>
              </a:spcBef>
              <a:spcAft>
                <a:spcPts val="600"/>
              </a:spcAft>
              <a:buClrTx/>
              <a:buFont typeface="Arial" panose="020B0604020202020204" pitchFamily="34" charset="0"/>
              <a:buChar char="•"/>
            </a:pPr>
            <a:r>
              <a:rPr lang="en-GB" sz="1300" dirty="0">
                <a:solidFill>
                  <a:prstClr val="black"/>
                </a:solidFill>
                <a:latin typeface="Twinkl" panose="02000000000000000000" pitchFamily="2" charset="0"/>
              </a:rPr>
              <a:t>Homophones (words which sound the same but are spelled differently) for example: 'principle' and 'principal'</a:t>
            </a:r>
          </a:p>
          <a:p>
            <a:pPr marL="0" indent="0">
              <a:lnSpc>
                <a:spcPct val="120000"/>
              </a:lnSpc>
              <a:spcBef>
                <a:spcPts val="600"/>
              </a:spcBef>
              <a:spcAft>
                <a:spcPts val="600"/>
              </a:spcAft>
              <a:buNone/>
            </a:pPr>
            <a:endParaRPr lang="en-GB" sz="1300" dirty="0"/>
          </a:p>
        </p:txBody>
      </p:sp>
      <p:sp>
        <p:nvSpPr>
          <p:cNvPr id="4" name="Title 1"/>
          <p:cNvSpPr txBox="1">
            <a:spLocks/>
          </p:cNvSpPr>
          <p:nvPr/>
        </p:nvSpPr>
        <p:spPr>
          <a:xfrm>
            <a:off x="340936" y="329938"/>
            <a:ext cx="11386007" cy="644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000" b="1" i="0" kern="1200" cap="none" spc="0" baseline="0" dirty="0">
                <a:solidFill>
                  <a:schemeClr val="tx1">
                    <a:lumMod val="85000"/>
                    <a:lumOff val="15000"/>
                  </a:schemeClr>
                </a:solidFill>
                <a:effectLst/>
                <a:latin typeface="+mj-lt"/>
                <a:ea typeface="+mn-ea"/>
                <a:cs typeface="+mn-cs"/>
              </a:defRPr>
            </a:lvl1pPr>
          </a:lstStyle>
          <a:p>
            <a:pPr algn="ctr"/>
            <a:r>
              <a:rPr lang="en-GB" sz="3300" dirty="0">
                <a:latin typeface="Twinkl Cursive Looped" panose="02000000000000000000" pitchFamily="2" charset="0"/>
              </a:rPr>
              <a:t>Spelling in Year 6</a:t>
            </a:r>
          </a:p>
        </p:txBody>
      </p:sp>
    </p:spTree>
    <p:extLst>
      <p:ext uri="{BB962C8B-B14F-4D97-AF65-F5344CB8AC3E}">
        <p14:creationId xmlns:p14="http://schemas.microsoft.com/office/powerpoint/2010/main" val="3401089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158" y="427433"/>
            <a:ext cx="5210432" cy="1655891"/>
          </a:xfrm>
        </p:spPr>
        <p:txBody>
          <a:bodyPr>
            <a:normAutofit/>
          </a:bodyPr>
          <a:lstStyle/>
          <a:p>
            <a:pPr algn="ctr"/>
            <a:r>
              <a:rPr lang="en-GB" sz="2400" u="sng">
                <a:latin typeface="Twinkl Cursive Looped"/>
                <a:cs typeface="Calibri"/>
              </a:rPr>
              <a:t>Year 3 and 4 Spellings</a:t>
            </a:r>
            <a:br>
              <a:rPr lang="en-GB" sz="2400" dirty="0">
                <a:latin typeface="Twinkl Cursive Looped" panose="02000000000000000000" pitchFamily="2" charset="0"/>
                <a:cs typeface="Calibri" panose="020F0502020204030204" pitchFamily="34" charset="0"/>
              </a:rPr>
            </a:br>
            <a:r>
              <a:rPr lang="en-GB" sz="2400" b="0" dirty="0">
                <a:latin typeface="Twinkl"/>
                <a:cs typeface="Calibri"/>
              </a:rPr>
              <a:t> </a:t>
            </a:r>
            <a:endParaRPr lang="en-GB" sz="2400" dirty="0">
              <a:latin typeface="Twinkl"/>
              <a:cs typeface="Calibri"/>
            </a:endParaRPr>
          </a:p>
        </p:txBody>
      </p:sp>
      <p:pic>
        <p:nvPicPr>
          <p:cNvPr id="6" name="Content Placeholder 5"/>
          <p:cNvPicPr>
            <a:picLocks noGrp="1" noChangeAspect="1"/>
          </p:cNvPicPr>
          <p:nvPr>
            <p:ph idx="1"/>
          </p:nvPr>
        </p:nvPicPr>
        <p:blipFill>
          <a:blip r:embed="rId2"/>
          <a:stretch>
            <a:fillRect/>
          </a:stretch>
        </p:blipFill>
        <p:spPr>
          <a:xfrm>
            <a:off x="6005382" y="582830"/>
            <a:ext cx="5579485" cy="5671709"/>
          </a:xfrm>
          <a:prstGeom prst="rect">
            <a:avLst/>
          </a:prstGeom>
        </p:spPr>
      </p:pic>
    </p:spTree>
    <p:extLst>
      <p:ext uri="{BB962C8B-B14F-4D97-AF65-F5344CB8AC3E}">
        <p14:creationId xmlns:p14="http://schemas.microsoft.com/office/powerpoint/2010/main" val="323525019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Custom 8">
      <a:dk1>
        <a:sysClr val="windowText" lastClr="000000"/>
      </a:dk1>
      <a:lt1>
        <a:sysClr val="window" lastClr="FFFFFF"/>
      </a:lt1>
      <a:dk2>
        <a:srgbClr val="696464"/>
      </a:dk2>
      <a:lt2>
        <a:srgbClr val="E9E5DC"/>
      </a:lt2>
      <a:accent1>
        <a:srgbClr val="96A9A9"/>
      </a:accent1>
      <a:accent2>
        <a:srgbClr val="CB581F"/>
      </a:accent2>
      <a:accent3>
        <a:srgbClr val="A28E6A"/>
      </a:accent3>
      <a:accent4>
        <a:srgbClr val="956251"/>
      </a:accent4>
      <a:accent5>
        <a:srgbClr val="918485"/>
      </a:accent5>
      <a:accent6>
        <a:srgbClr val="855D5D"/>
      </a:accent6>
      <a:hlink>
        <a:srgbClr val="D0690C"/>
      </a:hlink>
      <a:folHlink>
        <a:srgbClr val="9696A0"/>
      </a:folHlink>
    </a:clrScheme>
    <a:fontScheme name="Savon">
      <a:majorFont>
        <a:latin typeface="Speak Pro"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Selawik Ligh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e78faea-48c2-4b6b-a752-d64878f3f978" xsi:nil="true"/>
    <lcf76f155ced4ddcb4097134ff3c332f xmlns="b03d675c-ad9f-4c80-9a0d-16ad63ce4bdf">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7826AEAD6742E4498E46C7FC52043D9" ma:contentTypeVersion="16" ma:contentTypeDescription="Create a new document." ma:contentTypeScope="" ma:versionID="577c57f1901d032ab638dd77e8d3c8af">
  <xsd:schema xmlns:xsd="http://www.w3.org/2001/XMLSchema" xmlns:xs="http://www.w3.org/2001/XMLSchema" xmlns:p="http://schemas.microsoft.com/office/2006/metadata/properties" xmlns:ns2="b03d675c-ad9f-4c80-9a0d-16ad63ce4bdf" xmlns:ns3="6e78faea-48c2-4b6b-a752-d64878f3f978" targetNamespace="http://schemas.microsoft.com/office/2006/metadata/properties" ma:root="true" ma:fieldsID="4e861ed664324238da2a9c03cf97dfc3" ns2:_="" ns3:_="">
    <xsd:import namespace="b03d675c-ad9f-4c80-9a0d-16ad63ce4bdf"/>
    <xsd:import namespace="6e78faea-48c2-4b6b-a752-d64878f3f97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3:SharedWithUsers" minOccurs="0"/>
                <xsd:element ref="ns3:SharedWithDetail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03d675c-ad9f-4c80-9a0d-16ad63ce4bd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Location" ma:index="12" nillable="true" ma:displayName="Location" ma:indexed="true"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d55e40c6-b179-4659-a5b4-94d94e8eabd6"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e78faea-48c2-4b6b-a752-d64878f3f978"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757ac5f4-f47b-42d7-a391-9ebeeca503dc}" ma:internalName="TaxCatchAll" ma:showField="CatchAllData" ma:web="6e78faea-48c2-4b6b-a752-d64878f3f978">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C997929-25A7-4C9E-BD01-362250AB83BD}">
  <ds:schemaRefs>
    <ds:schemaRef ds:uri="8e898dd3-4c52-4d6a-af17-5db030a69b4e"/>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schemas.microsoft.com/office/2006/metadata/properties"/>
    <ds:schemaRef ds:uri="d925f1af-fdc9-43da-8700-5856fde8de13"/>
    <ds:schemaRef ds:uri="http://www.w3.org/XML/1998/namespace"/>
    <ds:schemaRef ds:uri="http://purl.org/dc/elements/1.1/"/>
    <ds:schemaRef ds:uri="6e78faea-48c2-4b6b-a752-d64878f3f978"/>
    <ds:schemaRef ds:uri="b03d675c-ad9f-4c80-9a0d-16ad63ce4bdf"/>
  </ds:schemaRefs>
</ds:datastoreItem>
</file>

<file path=customXml/itemProps2.xml><?xml version="1.0" encoding="utf-8"?>
<ds:datastoreItem xmlns:ds="http://schemas.openxmlformats.org/officeDocument/2006/customXml" ds:itemID="{37A18EE7-5452-4065-AC8F-E08DD2A64A1B}">
  <ds:schemaRefs>
    <ds:schemaRef ds:uri="http://schemas.microsoft.com/sharepoint/v3/contenttype/forms"/>
  </ds:schemaRefs>
</ds:datastoreItem>
</file>

<file path=customXml/itemProps3.xml><?xml version="1.0" encoding="utf-8"?>
<ds:datastoreItem xmlns:ds="http://schemas.openxmlformats.org/officeDocument/2006/customXml" ds:itemID="{16D040ED-8395-489C-B891-68B0A6AB3C4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03d675c-ad9f-4c80-9a0d-16ad63ce4bdf"/>
    <ds:schemaRef ds:uri="6e78faea-48c2-4b6b-a752-d64878f3f97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1114</TotalTime>
  <Words>2755</Words>
  <Application>Microsoft Office PowerPoint</Application>
  <PresentationFormat>Widescreen</PresentationFormat>
  <Paragraphs>213</Paragraphs>
  <Slides>28</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28</vt:i4>
      </vt:variant>
    </vt:vector>
  </HeadingPairs>
  <TitlesOfParts>
    <vt:vector size="38" baseType="lpstr">
      <vt:lpstr>Arial</vt:lpstr>
      <vt:lpstr>Calibri</vt:lpstr>
      <vt:lpstr>Calibri Light</vt:lpstr>
      <vt:lpstr>Garamond</vt:lpstr>
      <vt:lpstr>Selawik Light</vt:lpstr>
      <vt:lpstr>Speak Pro</vt:lpstr>
      <vt:lpstr>Twinkl</vt:lpstr>
      <vt:lpstr>Twinkl Cursive Looped</vt:lpstr>
      <vt:lpstr>SavonVTI</vt:lpstr>
      <vt:lpstr>Office Theme</vt:lpstr>
      <vt:lpstr>Welcome to St Thomas More Catholic Primary School</vt:lpstr>
      <vt:lpstr>PowerPoint Presentation</vt:lpstr>
      <vt:lpstr>English</vt:lpstr>
      <vt:lpstr>Reading Diaries KS2</vt:lpstr>
      <vt:lpstr>Reading Diaries KS2</vt:lpstr>
      <vt:lpstr>Reading</vt:lpstr>
      <vt:lpstr>Accelerated Reader</vt:lpstr>
      <vt:lpstr>PowerPoint Presentation</vt:lpstr>
      <vt:lpstr>Year 3 and 4 Spellings  </vt:lpstr>
      <vt:lpstr>Year 5 and 6 Spellings   In order to meet end of KS2 expectations, children will need to be able to spell these words mostly correctly. </vt:lpstr>
      <vt:lpstr>PowerPoint Presentation</vt:lpstr>
      <vt:lpstr>Maths</vt:lpstr>
      <vt:lpstr>PowerPoint Presentation</vt:lpstr>
      <vt:lpstr>PowerPoint Presentation</vt:lpstr>
      <vt:lpstr>PowerPoint Presentation</vt:lpstr>
      <vt:lpstr>RE</vt:lpstr>
      <vt:lpstr>PowerPoint Presentation</vt:lpstr>
      <vt:lpstr>Outdoor Learning</vt:lpstr>
      <vt:lpstr>Year 6 Curriculum Expectations</vt:lpstr>
      <vt:lpstr>Year 6 Curriculum Expectations</vt:lpstr>
      <vt:lpstr>Year 6 Curriculum Expectations</vt:lpstr>
      <vt:lpstr>PowerPoint Presentation</vt:lpstr>
      <vt:lpstr>Behaviour</vt:lpstr>
      <vt:lpstr>Uniform</vt:lpstr>
      <vt:lpstr>Homework Activities  </vt:lpstr>
      <vt:lpstr>Communication</vt:lpstr>
      <vt:lpstr>Housekeeping</vt:lpstr>
      <vt:lpstr>Please do not hesitate to  contact your child’s class teacher  if you have any queries.   Thank you for your time.  Miss Fenech and Miss Lockwood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St Thomas More Catholic Primary School</dc:title>
  <dc:creator>Mrs L Bickmore</dc:creator>
  <cp:lastModifiedBy>Bianca Fenech</cp:lastModifiedBy>
  <cp:revision>265</cp:revision>
  <dcterms:created xsi:type="dcterms:W3CDTF">2020-09-07T20:30:31Z</dcterms:created>
  <dcterms:modified xsi:type="dcterms:W3CDTF">2025-09-04T07:13:51Z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0x010100F7826AEAD6742E4498E46C7FC52043D9</vt:lpwstr>
  </property>
  <property fmtid="{D5CDD505-2E9C-101B-9397-08002B2CF9AE}" pid="3" name="MediaServiceImageTags">
    <vt:lpwstr/>
  </property>
</Properties>
</file>